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300" r:id="rId2"/>
    <p:sldId id="257" r:id="rId3"/>
    <p:sldId id="258" r:id="rId4"/>
    <p:sldId id="357" r:id="rId5"/>
    <p:sldId id="276" r:id="rId6"/>
    <p:sldId id="358" r:id="rId7"/>
    <p:sldId id="329" r:id="rId8"/>
    <p:sldId id="303" r:id="rId9"/>
    <p:sldId id="263" r:id="rId10"/>
    <p:sldId id="265" r:id="rId11"/>
    <p:sldId id="325" r:id="rId12"/>
    <p:sldId id="305" r:id="rId13"/>
    <p:sldId id="317" r:id="rId14"/>
    <p:sldId id="330" r:id="rId15"/>
    <p:sldId id="316" r:id="rId16"/>
    <p:sldId id="331" r:id="rId17"/>
    <p:sldId id="278" r:id="rId18"/>
    <p:sldId id="309" r:id="rId19"/>
    <p:sldId id="359" r:id="rId20"/>
    <p:sldId id="360" r:id="rId21"/>
    <p:sldId id="335" r:id="rId22"/>
    <p:sldId id="361" r:id="rId23"/>
    <p:sldId id="362" r:id="rId24"/>
    <p:sldId id="363" r:id="rId25"/>
    <p:sldId id="364" r:id="rId26"/>
    <p:sldId id="365" r:id="rId27"/>
    <p:sldId id="366" r:id="rId28"/>
    <p:sldId id="341" r:id="rId29"/>
    <p:sldId id="313" r:id="rId30"/>
    <p:sldId id="268" r:id="rId31"/>
    <p:sldId id="319" r:id="rId32"/>
    <p:sldId id="367" r:id="rId33"/>
    <p:sldId id="321" r:id="rId34"/>
    <p:sldId id="368" r:id="rId35"/>
    <p:sldId id="322" r:id="rId36"/>
    <p:sldId id="302" r:id="rId37"/>
    <p:sldId id="327" r:id="rId38"/>
    <p:sldId id="328" r:id="rId39"/>
    <p:sldId id="324" r:id="rId40"/>
    <p:sldId id="343" r:id="rId41"/>
    <p:sldId id="344" r:id="rId42"/>
    <p:sldId id="369" r:id="rId43"/>
    <p:sldId id="370" r:id="rId44"/>
    <p:sldId id="353" r:id="rId45"/>
    <p:sldId id="354" r:id="rId46"/>
    <p:sldId id="347" r:id="rId47"/>
    <p:sldId id="348" r:id="rId48"/>
    <p:sldId id="349" r:id="rId49"/>
    <p:sldId id="355" r:id="rId50"/>
    <p:sldId id="350" r:id="rId51"/>
    <p:sldId id="351" r:id="rId52"/>
    <p:sldId id="371" r:id="rId53"/>
    <p:sldId id="345" r:id="rId54"/>
    <p:sldId id="346" r:id="rId55"/>
  </p:sldIdLst>
  <p:sldSz cx="12192000" cy="6858000"/>
  <p:notesSz cx="6858000" cy="9144000"/>
  <p:embeddedFontLst>
    <p:embeddedFont>
      <p:font typeface="DFKai-SB" panose="03000509000000000000" pitchFamily="65" charset="-120"/>
      <p:regular r:id="rId57"/>
    </p:embeddedFont>
    <p:embeddedFont>
      <p:font typeface="DFKai-SB" panose="03000509000000000000" pitchFamily="65" charset="-120"/>
      <p:regular r:id="rId57"/>
    </p:embeddedFont>
    <p:embeddedFont>
      <p:font typeface="Calibri" panose="020F0502020204030204" pitchFamily="34" charset="0"/>
      <p:regular r:id="rId58"/>
      <p:bold r:id="rId59"/>
      <p:italic r:id="rId60"/>
      <p:boldItalic r:id="rId61"/>
    </p:embeddedFont>
    <p:embeddedFont>
      <p:font typeface="Georgia" panose="02040502050405020303" pitchFamily="18" charset="0"/>
      <p:regular r:id="rId62"/>
      <p:bold r:id="rId63"/>
      <p:italic r:id="rId64"/>
      <p:boldItalic r:id="rId65"/>
    </p:embeddedFont>
    <p:embeddedFont>
      <p:font typeface="Palatino Linotype" panose="02040502050505030304" pitchFamily="18" charset="0"/>
      <p:regular r:id="rId66"/>
      <p:bold r:id="rId67"/>
      <p:italic r:id="rId68"/>
      <p:boldItalic r:id="rId69"/>
    </p:embeddedFont>
    <p:embeddedFont>
      <p:font typeface="Trebuchet MS" panose="020B0603020202020204" pitchFamily="34" charset="0"/>
      <p:regular r:id="rId70"/>
      <p:bold r:id="rId71"/>
      <p:italic r:id="rId72"/>
      <p:boldItalic r:id="rId73"/>
    </p:embeddedFont>
    <p:embeddedFont>
      <p:font typeface="Wingdings 2" panose="05020102010507070707" pitchFamily="18" charset="2"/>
      <p:regular r:id="rId7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357"/>
            <p14:sldId id="276"/>
            <p14:sldId id="358"/>
            <p14:sldId id="329"/>
            <p14:sldId id="303"/>
            <p14:sldId id="263"/>
            <p14:sldId id="265"/>
            <p14:sldId id="325"/>
            <p14:sldId id="305"/>
            <p14:sldId id="317"/>
            <p14:sldId id="330"/>
            <p14:sldId id="316"/>
            <p14:sldId id="331"/>
            <p14:sldId id="278"/>
            <p14:sldId id="309"/>
            <p14:sldId id="359"/>
            <p14:sldId id="360"/>
            <p14:sldId id="335"/>
            <p14:sldId id="361"/>
            <p14:sldId id="362"/>
            <p14:sldId id="363"/>
            <p14:sldId id="364"/>
            <p14:sldId id="365"/>
            <p14:sldId id="366"/>
            <p14:sldId id="341"/>
            <p14:sldId id="313"/>
            <p14:sldId id="268"/>
            <p14:sldId id="319"/>
            <p14:sldId id="367"/>
            <p14:sldId id="321"/>
            <p14:sldId id="368"/>
            <p14:sldId id="322"/>
            <p14:sldId id="302"/>
            <p14:sldId id="327"/>
            <p14:sldId id="328"/>
            <p14:sldId id="324"/>
            <p14:sldId id="343"/>
            <p14:sldId id="344"/>
            <p14:sldId id="369"/>
            <p14:sldId id="370"/>
            <p14:sldId id="353"/>
            <p14:sldId id="354"/>
            <p14:sldId id="347"/>
            <p14:sldId id="348"/>
            <p14:sldId id="349"/>
            <p14:sldId id="355"/>
            <p14:sldId id="350"/>
            <p14:sldId id="351"/>
            <p14:sldId id="371"/>
          </p14:sldIdLst>
        </p14:section>
        <p14:section name="unused" id="{34C2C001-B415-4BDE-9A82-AC7A1D79015D}">
          <p14:sldIdLst>
            <p14:sldId id="345"/>
            <p14:sldId id="346"/>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76235" autoAdjust="0"/>
  </p:normalViewPr>
  <p:slideViewPr>
    <p:cSldViewPr snapToGrid="0">
      <p:cViewPr varScale="1">
        <p:scale>
          <a:sx n="87" d="100"/>
          <a:sy n="87" d="100"/>
        </p:scale>
        <p:origin x="1440" y="78"/>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2022/7/4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本研究基於版本控制工具對軟體開發的必要性與其學習的難度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p>
          <a:p>
            <a:pPr marL="0" lvl="0" indent="0" algn="l" rtl="0">
              <a:spcBef>
                <a:spcPts val="0"/>
              </a:spcBef>
              <a:spcAft>
                <a:spcPts val="0"/>
              </a:spcAft>
              <a:buNone/>
            </a:pPr>
            <a:r>
              <a:rPr lang="zh-TW" altLang="en-US" sz="1800" dirty="0"/>
              <a:t>遊戲根據文獻的教育理論與原則來設計</a:t>
            </a:r>
          </a:p>
          <a:p>
            <a:pPr marL="0" lvl="0" indent="0" algn="l" rtl="0">
              <a:spcBef>
                <a:spcPts val="0"/>
              </a:spcBef>
              <a:spcAft>
                <a:spcPts val="0"/>
              </a:spcAft>
              <a:buNone/>
            </a:pPr>
            <a:r>
              <a:rPr lang="zh-TW" altLang="en-US" sz="1800" dirty="0"/>
              <a:t>並且設計教育實驗以評估系統成效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多位教育工作者軟體工程課程中融入了遊戲式學習的方法</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他們不限定於使用電子遊戲的</a:t>
            </a:r>
            <a:r>
              <a:rPr lang="zh-TW" altLang="en-US" sz="180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方式 可能是</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採用實體（桌遊）</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因為這對教師來說負擔更小 </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dirty="0"/>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學生一致認為將該由納入軟體工程課程中有助於他們理解軟體工程概念</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結果顯示由於遊戲的競爭性，激發了學生在學習的參與度</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對學生的學習體驗及學習動機造成了積極的影響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因此</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也選擇加入競爭元素，如排行榜機制來刺激學生產生學習動機</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在教育技術背景中，技術接受模型（</a:t>
            </a:r>
            <a:r>
              <a:rPr lang="en-US" altLang="zh-TW" sz="1800" dirty="0">
                <a:effectLst/>
                <a:latin typeface="Times New Roman" panose="02020603050405020304" pitchFamily="18" charset="0"/>
                <a:ea typeface="標楷體" panose="03000509000000000000" pitchFamily="65" charset="-120"/>
              </a:rPr>
              <a:t>TAM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）及其後繼者被廣泛採用，延伸整合科技接受模型（</a:t>
            </a:r>
            <a:r>
              <a:rPr lang="en-US" altLang="zh-TW" sz="1800" dirty="0">
                <a:effectLst/>
                <a:latin typeface="Times New Roman" panose="02020603050405020304" pitchFamily="18" charset="0"/>
                <a:ea typeface="標楷體" panose="03000509000000000000" pitchFamily="65" charset="-120"/>
              </a:rPr>
              <a:t>The Unified Theory of Acceptance and Use of Technology</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sz="1800" dirty="0">
                <a:effectLst/>
                <a:latin typeface="Times New Roman" panose="02020603050405020304" pitchFamily="18" charset="0"/>
                <a:ea typeface="標楷體" panose="03000509000000000000" pitchFamily="65" charset="-120"/>
              </a:rPr>
              <a:t>UTAUT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）便是其一</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研究了遊戲化對對行動銀行服務的影響，研究結果顯示遊戲化與使用手機銀行服務的意向之間存在直接和強烈的關係</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由於我們的系統具有娛樂的特性，</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我們選擇採用並擴展此模型來驗證與發展研究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檢驗我們的系統是否對學生對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的行為意向產生積極影響</a:t>
            </a:r>
            <a:endParaRPr dirty="0"/>
          </a:p>
        </p:txBody>
      </p:sp>
    </p:spTree>
    <p:extLst>
      <p:ext uri="{BB962C8B-B14F-4D97-AF65-F5344CB8AC3E}">
        <p14:creationId xmlns:p14="http://schemas.microsoft.com/office/powerpoint/2010/main" val="392864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劉旨峰教授的論文中提出的設計原則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整合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flow experience</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與教育設計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提出以下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個原則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也以以</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下步驟進行設計</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以資訊科學大專生為主 具備基本程式能力 還不具備熟練使用版控工具的能力</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13</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令學生具備</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指令的使用能力，並理解其概念，包含建立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repository</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commit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push</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等等</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14</a:t>
            </a:fld>
            <a:endParaRPr/>
          </a:p>
        </p:txBody>
      </p:sp>
    </p:spTree>
    <p:extLst>
      <p:ext uri="{BB962C8B-B14F-4D97-AF65-F5344CB8AC3E}">
        <p14:creationId xmlns:p14="http://schemas.microsoft.com/office/powerpoint/2010/main" val="2682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布魯姆分類學：</a:t>
            </a:r>
            <a:r>
              <a:rPr lang="zh-TW" altLang="en-US" sz="2800" dirty="0"/>
              <a:t>把教學目標分類，以便更有效的達成各個目標</a:t>
            </a: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將學生在知識、理解和應用上等等獲得的</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Git</a:t>
            </a: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能力分為以下幾點</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a:t>
            </a:r>
            <a:endPar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15</a:t>
            </a:fld>
            <a:endParaRPr/>
          </a:p>
        </p:txBody>
      </p:sp>
    </p:spTree>
    <p:extLst>
      <p:ext uri="{BB962C8B-B14F-4D97-AF65-F5344CB8AC3E}">
        <p14:creationId xmlns:p14="http://schemas.microsoft.com/office/powerpoint/2010/main" val="92292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根據不同指令設計數道關卡，要求其在模擬環境中完成我們設計的任務目標</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4.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將系統作為課程的一部份，後續的課堂中仍以傳統的授課方式教學，學生可以任選適合它們的遊戲方式</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5.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藉由電子的特性帶來重複嘗試的機會，並在過程中可以獲得遊戲內的機制作為學習輔助</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6.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基於遊戲的積分機制，成就機制等等，刺激學生主動參與學系</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學生的活動被紀錄必發送至後台，教師可以即時了解，同時以問卷及測驗調查學生狀況</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16</a:t>
            </a:fld>
            <a:endParaRPr/>
          </a:p>
        </p:txBody>
      </p:sp>
    </p:spTree>
    <p:extLst>
      <p:ext uri="{BB962C8B-B14F-4D97-AF65-F5344CB8AC3E}">
        <p14:creationId xmlns:p14="http://schemas.microsoft.com/office/powerpoint/2010/main" val="7193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18</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23</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29</a:t>
            </a:fld>
            <a:endParaRPr/>
          </a:p>
        </p:txBody>
      </p:sp>
    </p:spTree>
    <p:extLst>
      <p:ext uri="{BB962C8B-B14F-4D97-AF65-F5344CB8AC3E}">
        <p14:creationId xmlns:p14="http://schemas.microsoft.com/office/powerpoint/2010/main" val="5186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32</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33</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我們觀察到比較多參數的指令較易令學生困惑</a:t>
            </a: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35</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t>根據模型提出以問卷</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4082852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3493456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根據研究模型各構面之間的關係，提出以下假設</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39</a:t>
            </a:fld>
            <a:endParaRPr/>
          </a:p>
        </p:txBody>
      </p:sp>
    </p:spTree>
    <p:extLst>
      <p:ext uri="{BB962C8B-B14F-4D97-AF65-F5344CB8AC3E}">
        <p14:creationId xmlns:p14="http://schemas.microsoft.com/office/powerpoint/2010/main" val="1296840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endParaRPr lang="en-US" altLang="zh-TW" dirty="0">
              <a:solidFill>
                <a:srgbClr val="000000"/>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228600" lvl="0" indent="-228600" algn="l" rtl="0">
              <a:spcBef>
                <a:spcPts val="0"/>
              </a:spcBef>
              <a:spcAft>
                <a:spcPts val="0"/>
              </a:spcAft>
              <a:buAutoNum type="arabicPeriod" startAt="2"/>
            </a:pPr>
            <a:endParaRPr lang="en-US" altLang="zh-TW"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本研究使用獨立樣本</a:t>
            </a:r>
            <a:r>
              <a:rPr lang="en-US" altLang="zh-TW" sz="1800" dirty="0">
                <a:effectLst/>
                <a:latin typeface="Times New Roman" panose="02020603050405020304" pitchFamily="18" charset="0"/>
                <a:ea typeface="標楷體" panose="03000509000000000000" pitchFamily="65" charset="-120"/>
              </a:rPr>
              <a:t>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檢定來比較控制組與實驗組的平均數是否有所差異，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控制組抽樣</a:t>
            </a:r>
            <a:r>
              <a:rPr lang="en-US" altLang="zh-TW" sz="1800" dirty="0">
                <a:effectLst/>
                <a:latin typeface="Times New Roman" panose="02020603050405020304" pitchFamily="18" charset="0"/>
                <a:ea typeface="標楷體" panose="03000509000000000000" pitchFamily="65" charset="-120"/>
              </a:rPr>
              <a:t>54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72.593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；實驗組抽樣</a:t>
            </a:r>
            <a:r>
              <a:rPr lang="en-US" altLang="zh-TW" sz="1800" dirty="0">
                <a:effectLst/>
                <a:latin typeface="Times New Roman" panose="02020603050405020304" pitchFamily="18" charset="0"/>
                <a:ea typeface="標楷體" panose="03000509000000000000" pitchFamily="65" charset="-120"/>
              </a:rPr>
              <a:t>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76.271</a:t>
            </a:r>
            <a:endParaRPr lang="zh-TW" altLang="en-US" b="1" dirty="0"/>
          </a:p>
        </p:txBody>
      </p:sp>
    </p:spTree>
    <p:extLst>
      <p:ext uri="{BB962C8B-B14F-4D97-AF65-F5344CB8AC3E}">
        <p14:creationId xmlns:p14="http://schemas.microsoft.com/office/powerpoint/2010/main" val="957916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sz="1800" b="1" dirty="0"/>
          </a:p>
        </p:txBody>
      </p:sp>
    </p:spTree>
    <p:extLst>
      <p:ext uri="{BB962C8B-B14F-4D97-AF65-F5344CB8AC3E}">
        <p14:creationId xmlns:p14="http://schemas.microsoft.com/office/powerpoint/2010/main" val="3126986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72766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507564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884038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此外有兩個回饋分別提到希望課程有更多時間，以及認為某些關卡過於困難（推測可能是因為關卡八與關卡九）。 </a:t>
            </a:r>
          </a:p>
          <a:p>
            <a:pPr marL="0" lvl="0" indent="0" algn="l" rtl="0">
              <a:spcBef>
                <a:spcPts val="0"/>
              </a:spcBef>
              <a:spcAft>
                <a:spcPts val="0"/>
              </a:spcAft>
              <a:buNone/>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關於這些負面回饋，我們打算首先根據後台的資料找出學生在什麼情況下發生當機，修正這些狀況，</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並將簡化過的指令還原為原始的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指令，以避免學生在實際使用時的混淆，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最後則要加強提示，藉由在說明中示範與增加更多圖示、描述以令學生更加容易讀懂遊戲的關卡提示。</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 GEG</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是一款基於</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的嚴肅遊戲</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它是由</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Unity</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結合</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JSP</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開發而成</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引入遊戲</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元素</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如：點數、獎章、排行榜用以激勵學生參與學習，從學習中獲得成就感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為了評估遊戲帶來的學習效果，設計了一項實驗</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此實驗根據測驗與問卷調查來了解學生的學習成效與學習動機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539862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126986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專門用於教學程式碼控制技術的遊戲並不多，既有的系統大多為互動式教學軟體，缺乏遊戲元素</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除此之外，也有系統模擬的指令過於簡化，在實際使用時無法作為參考，僅能學習工作流程或概念</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我們所提出的系統</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 Education Game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作為輔助學習工具相較其他模擬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指令的教具在實際使用上具更高的可參考性，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相對讓玩家直接使用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指令的系統執行更加快速，對某些具有較複雜參數的指令可以限縮在學習曲線較可令學生吸收的範圍內。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因為引入了遊戲元素，我們提出的系統遊戲機制更為豐富，能更佳促進學生的學習動機</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這些機制也作為教具的一部分給予學習時的幫助，改善學生的學習效率。</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老師方面則可以藉由後台的數據觀察學生的學習狀況，即時加強教學不足的部份，促使學習的成果更高。</a:t>
            </a:r>
          </a:p>
          <a:p>
            <a:pPr marL="0" lvl="0" indent="0" algn="l" rtl="0">
              <a:spcBef>
                <a:spcPts val="0"/>
              </a:spcBef>
              <a:spcAft>
                <a:spcPts val="0"/>
              </a:spcAft>
              <a:buNone/>
            </a:pPr>
            <a:endParaRPr sz="2000" dirty="0">
              <a:latin typeface="DFKai-SB"/>
              <a:ea typeface="DFKai-SB"/>
              <a:cs typeface="DFKai-SB"/>
              <a:sym typeface="DFKai-SB"/>
            </a:endParaRPr>
          </a:p>
        </p:txBody>
      </p:sp>
    </p:spTree>
    <p:extLst>
      <p:ext uri="{BB962C8B-B14F-4D97-AF65-F5344CB8AC3E}">
        <p14:creationId xmlns:p14="http://schemas.microsoft.com/office/powerpoint/2010/main" val="22775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7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956acb37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956acb37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即是採用嚴肅遊戲的方式來教學</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並希望改變學生對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的態度及後續行為模式（更加積極使用）</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本研究採用</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Points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Badges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Leaderboards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作為主要的遊戲機制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2022/7/4</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2022/7/4</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2022/7/4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2022/7/4</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2022/7/4</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2022/7/4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2022/7/4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2022/7/4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2022/7/4</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72000" y="2060833"/>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1087000" y="3996745"/>
            <a:ext cx="9998800" cy="2736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lgn="ctr">
              <a:spcBef>
                <a:spcPts val="0"/>
              </a:spcBef>
              <a:spcAft>
                <a:spcPts val="0"/>
              </a:spcAft>
              <a:buSzPts val="1600"/>
            </a:pPr>
            <a:endParaRPr sz="2400" dirty="0">
              <a:latin typeface="DFKai-SB"/>
              <a:ea typeface="DFKai-SB"/>
              <a:cs typeface="DFKai-SB"/>
              <a:sym typeface="DFKai-SB"/>
            </a:endParaRPr>
          </a:p>
          <a:p>
            <a:pPr marL="48004" algn="ctr">
              <a:spcBef>
                <a:spcPts val="225"/>
              </a:spcBef>
              <a:spcAft>
                <a:spcPts val="0"/>
              </a:spcAft>
              <a:buSzPts val="1600"/>
            </a:pPr>
            <a:endParaRPr sz="2400" dirty="0">
              <a:latin typeface="DFKai-SB"/>
              <a:ea typeface="DFKai-SB"/>
              <a:cs typeface="DFKai-SB"/>
              <a:sym typeface="DFKai-SB"/>
            </a:endParaRPr>
          </a:p>
          <a:p>
            <a:pPr marL="48004"/>
            <a:r>
              <a:rPr lang="zh-TW" altLang="en-US" sz="2400" dirty="0">
                <a:latin typeface="DFKai-SB"/>
                <a:ea typeface="DFKai-SB"/>
                <a:cs typeface="DFKai-SB"/>
                <a:sym typeface="DFKai-SB"/>
              </a:rPr>
              <a:t>指導教授</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陳錫民</a:t>
            </a:r>
            <a:r>
              <a:rPr lang="zh-TW" altLang="zh-TW" sz="2400" dirty="0">
                <a:latin typeface="DFKai-SB"/>
                <a:ea typeface="DFKai-SB"/>
                <a:cs typeface="DFKai-SB"/>
                <a:sym typeface="DFKai-SB"/>
              </a:rPr>
              <a:t>教授</a:t>
            </a:r>
            <a:endParaRPr sz="2400" dirty="0">
              <a:latin typeface="DFKai-SB"/>
              <a:ea typeface="DFKai-SB"/>
              <a:cs typeface="DFKai-SB"/>
              <a:sym typeface="DFKai-SB"/>
            </a:endParaRPr>
          </a:p>
          <a:p>
            <a:pPr marL="48004">
              <a:spcBef>
                <a:spcPts val="225"/>
              </a:spcBef>
              <a:spcAft>
                <a:spcPts val="0"/>
              </a:spcAft>
              <a:buSzPts val="1600"/>
            </a:pP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研究生</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張佑瑋</a:t>
            </a:r>
            <a:endParaRPr sz="2400" dirty="0">
              <a:latin typeface="DFKai-SB"/>
              <a:ea typeface="DFKai-SB"/>
              <a:cs typeface="DFKai-SB"/>
              <a:sym typeface="DFKai-SB"/>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0"/>
              </a:spcAft>
              <a:buNone/>
            </a:pPr>
            <a:r>
              <a:rPr lang="zh-TW" altLang="en-US" b="1" dirty="0">
                <a:solidFill>
                  <a:srgbClr val="000000"/>
                </a:solidFill>
                <a:latin typeface="DFKai-SB"/>
                <a:ea typeface="DFKai-SB"/>
                <a:cs typeface="DFKai-SB"/>
                <a:sym typeface="DFKai-SB"/>
              </a:rPr>
              <a:t>軟體工程中的教育遊戲</a:t>
            </a:r>
            <a:r>
              <a:rPr lang="zh-TW" b="1" dirty="0">
                <a:solidFill>
                  <a:srgbClr val="000000"/>
                </a:solidFill>
                <a:latin typeface="DFKai-SB"/>
                <a:ea typeface="DFKai-SB"/>
                <a:cs typeface="DFKai-SB"/>
                <a:sym typeface="DFKai-SB"/>
              </a:rPr>
              <a:t>: </a:t>
            </a:r>
            <a:endParaRPr b="1" dirty="0">
              <a:solidFill>
                <a:srgbClr val="000000"/>
              </a:solidFill>
              <a:latin typeface="DFKai-SB"/>
              <a:ea typeface="DFKai-SB"/>
              <a:cs typeface="DFKai-SB"/>
              <a:sym typeface="DFKai-SB"/>
            </a:endParaRPr>
          </a:p>
          <a:p>
            <a:pPr marL="0" indent="0">
              <a:spcBef>
                <a:spcPts val="225"/>
              </a:spcBef>
              <a:spcAft>
                <a:spcPts val="0"/>
              </a:spcAft>
              <a:buNone/>
            </a:pPr>
            <a:endParaRPr dirty="0">
              <a:solidFill>
                <a:srgbClr val="000000"/>
              </a:solidFill>
              <a:latin typeface="Arial"/>
              <a:ea typeface="Arial"/>
              <a:cs typeface="Arial"/>
              <a:sym typeface="Arial"/>
            </a:endParaRPr>
          </a:p>
          <a:p>
            <a:pPr indent="-457189">
              <a:buClr>
                <a:srgbClr val="000000"/>
              </a:buClr>
              <a:buSzPts val="1800"/>
              <a:buFont typeface="DFKai-SB"/>
              <a:buChar char="•"/>
            </a:pPr>
            <a:r>
              <a:rPr lang="en-US" altLang="zh-TW" dirty="0">
                <a:solidFill>
                  <a:srgbClr val="000000"/>
                </a:solidFill>
              </a:rPr>
              <a:t>Alex Baker</a:t>
            </a:r>
            <a:r>
              <a:rPr lang="zh-TW" altLang="en-US" dirty="0">
                <a:solidFill>
                  <a:srgbClr val="000000"/>
                </a:solidFill>
                <a:latin typeface="DFKai-SB"/>
                <a:ea typeface="DFKai-SB"/>
                <a:cs typeface="DFKai-SB"/>
                <a:sym typeface="DFKai-SB"/>
              </a:rPr>
              <a:t>等人設計一款模擬軟體開發過程的教育紙牌遊戲，遊戲流程與瀑布開發模式的流程相同，並導入開發過程可能發生的問題，以使學生充分了解軟體工程的過程</a:t>
            </a:r>
            <a:endParaRPr lang="en-US" altLang="zh-TW" dirty="0">
              <a:solidFill>
                <a:srgbClr val="000000"/>
              </a:solidFill>
              <a:latin typeface="DFKai-SB"/>
              <a:ea typeface="DFKai-SB"/>
              <a:cs typeface="DFKai-SB"/>
              <a:sym typeface="DFKai-SB"/>
            </a:endParaRPr>
          </a:p>
          <a:p>
            <a:pPr indent="-457189">
              <a:buClr>
                <a:srgbClr val="000000"/>
              </a:buClr>
              <a:buSzPts val="1800"/>
              <a:buFont typeface="DFKai-SB"/>
              <a:buChar char="•"/>
            </a:pPr>
            <a:endParaRPr lang="en-US"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Christiane </a:t>
            </a:r>
            <a:r>
              <a:rPr lang="en-US" altLang="zh-TW" dirty="0" err="1">
                <a:solidFill>
                  <a:srgbClr val="000000"/>
                </a:solidFill>
                <a:latin typeface="DFKai-SB"/>
                <a:ea typeface="DFKai-SB"/>
                <a:cs typeface="DFKai-SB"/>
                <a:sym typeface="DFKai-SB"/>
              </a:rPr>
              <a:t>Gresse</a:t>
            </a:r>
            <a:r>
              <a:rPr lang="en-US" altLang="zh-TW" dirty="0">
                <a:solidFill>
                  <a:srgbClr val="000000"/>
                </a:solidFill>
                <a:latin typeface="DFKai-SB"/>
                <a:ea typeface="DFKai-SB"/>
                <a:cs typeface="DFKai-SB"/>
                <a:sym typeface="DFKai-SB"/>
              </a:rPr>
              <a:t> von </a:t>
            </a:r>
            <a:r>
              <a:rPr lang="en-US" altLang="zh-TW" dirty="0" err="1">
                <a:solidFill>
                  <a:srgbClr val="000000"/>
                </a:solidFill>
                <a:latin typeface="DFKai-SB"/>
                <a:ea typeface="DFKai-SB"/>
                <a:cs typeface="DFKai-SB"/>
                <a:sym typeface="DFKai-SB"/>
              </a:rPr>
              <a:t>Wangenheim</a:t>
            </a:r>
            <a:r>
              <a:rPr lang="zh-TW" altLang="en-US" dirty="0">
                <a:solidFill>
                  <a:srgbClr val="000000"/>
                </a:solidFill>
                <a:latin typeface="DFKai-SB"/>
                <a:ea typeface="DFKai-SB"/>
                <a:cs typeface="DFKai-SB"/>
                <a:sym typeface="DFKai-SB"/>
              </a:rPr>
              <a:t>等人提出運用遊戲教學</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開發方法，在課堂中模擬</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的開發環節並進行小組競爭，成功激發學生的參與度</a:t>
            </a:r>
          </a:p>
          <a:p>
            <a:pPr marL="609585" indent="0">
              <a:spcBef>
                <a:spcPts val="225"/>
              </a:spcBef>
              <a:spcAft>
                <a:spcPts val="0"/>
              </a:spcAft>
              <a:buNone/>
            </a:pPr>
            <a:endParaRPr dirty="0">
              <a:solidFill>
                <a:srgbClr val="000000"/>
              </a:solidFill>
              <a:latin typeface="Arial"/>
              <a:ea typeface="Arial"/>
              <a:cs typeface="Arial"/>
              <a:sym typeface="Arial"/>
            </a:endParaRPr>
          </a:p>
          <a:p>
            <a:pPr marL="609585" indent="0">
              <a:spcBef>
                <a:spcPts val="225"/>
              </a:spcBef>
              <a:spcAft>
                <a:spcPts val="0"/>
              </a:spcAft>
              <a:buNone/>
            </a:pPr>
            <a:endParaRPr dirty="0">
              <a:solidFill>
                <a:srgbClr val="000000"/>
              </a:solidFill>
              <a:latin typeface="Arial"/>
              <a:ea typeface="Arial"/>
              <a:cs typeface="Arial"/>
              <a:sym typeface="Arial"/>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10</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文字方塊 2">
            <a:extLst>
              <a:ext uri="{FF2B5EF4-FFF2-40B4-BE49-F238E27FC236}">
                <a16:creationId xmlns:a16="http://schemas.microsoft.com/office/drawing/2014/main" id="{91887FB1-9470-4FDE-AB05-F69D73C6EBFB}"/>
              </a:ext>
            </a:extLst>
          </p:cNvPr>
          <p:cNvSpPr txBox="1"/>
          <p:nvPr/>
        </p:nvSpPr>
        <p:spPr>
          <a:xfrm>
            <a:off x="7697397" y="6212328"/>
            <a:ext cx="2390889" cy="338554"/>
          </a:xfrm>
          <a:prstGeom prst="rect">
            <a:avLst/>
          </a:prstGeom>
          <a:noFill/>
        </p:spPr>
        <p:txBody>
          <a:bodyPr wrap="square" rtlCol="0">
            <a:spAutoFit/>
          </a:bodyPr>
          <a:lstStyle/>
          <a:p>
            <a:r>
              <a:rPr lang="en-US" altLang="zh-TW" sz="1600" dirty="0">
                <a:solidFill>
                  <a:schemeClr val="bg1">
                    <a:lumMod val="10000"/>
                  </a:schemeClr>
                </a:solidFill>
                <a:latin typeface="標楷體" panose="03000509000000000000" pitchFamily="65" charset="-120"/>
                <a:ea typeface="標楷體" panose="03000509000000000000" pitchFamily="65" charset="-120"/>
              </a:rPr>
              <a:t>Extended UTAUT/UTAUT2</a:t>
            </a:r>
            <a:endParaRPr lang="zh-TW" altLang="en-US" sz="1600" dirty="0">
              <a:solidFill>
                <a:schemeClr val="bg1">
                  <a:lumMod val="1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CB543F35-E749-4685-9CAC-94AAF839E3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4357" y="2757352"/>
            <a:ext cx="4256971" cy="3490238"/>
          </a:xfrm>
          <a:prstGeom prst="rect">
            <a:avLst/>
          </a:prstGeom>
        </p:spPr>
      </p:pic>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1785209"/>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800"/>
              </a:spcAft>
              <a:buNone/>
            </a:pPr>
            <a:r>
              <a:rPr lang="zh-TW" altLang="en-US" b="1" dirty="0">
                <a:solidFill>
                  <a:srgbClr val="000000"/>
                </a:solidFill>
                <a:latin typeface="DFKai-SB"/>
                <a:ea typeface="DFKai-SB"/>
                <a:cs typeface="DFKai-SB"/>
                <a:sym typeface="DFKai-SB"/>
              </a:rPr>
              <a:t>整合科技接受模型</a:t>
            </a:r>
            <a:r>
              <a:rPr lang="en-US" altLang="zh-TW" b="1" dirty="0">
                <a:solidFill>
                  <a:srgbClr val="000000"/>
                </a:solidFill>
                <a:latin typeface="DFKai-SB"/>
                <a:ea typeface="DFKai-SB"/>
                <a:cs typeface="DFKai-SB"/>
                <a:sym typeface="DFKai-SB"/>
              </a:rPr>
              <a:t>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Unified theory of acceptance and use of technology Model 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 </a:t>
            </a:r>
            <a:endParaRPr lang="en-US" b="1"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UTAUT2</a:t>
            </a:r>
            <a:r>
              <a:rPr lang="zh-TW" altLang="en-US" dirty="0">
                <a:solidFill>
                  <a:srgbClr val="000000"/>
                </a:solidFill>
                <a:latin typeface="DFKai-SB"/>
                <a:ea typeface="DFKai-SB"/>
                <a:cs typeface="DFKai-SB"/>
                <a:sym typeface="DFKai-SB"/>
              </a:rPr>
              <a:t>模型被用來確定計算機自我效能感和計算機遊戲性對電子學習系統的感知易用性是否有顯著影響。</a:t>
            </a:r>
            <a:endParaRPr lang="en-US" altLang="zh-TW"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11</a:t>
            </a:fld>
            <a:endParaRPr lang="zh-TW" altLang="en-US"/>
          </a:p>
        </p:txBody>
      </p:sp>
      <p:sp>
        <p:nvSpPr>
          <p:cNvPr id="8" name="Google Shape;236;p37">
            <a:extLst>
              <a:ext uri="{FF2B5EF4-FFF2-40B4-BE49-F238E27FC236}">
                <a16:creationId xmlns:a16="http://schemas.microsoft.com/office/drawing/2014/main" id="{1E5B0BB2-D5A6-4DB2-A475-505160B1AD19}"/>
              </a:ext>
            </a:extLst>
          </p:cNvPr>
          <p:cNvSpPr txBox="1">
            <a:spLocks/>
          </p:cNvSpPr>
          <p:nvPr/>
        </p:nvSpPr>
        <p:spPr bwMode="auto">
          <a:xfrm>
            <a:off x="81631" y="2814812"/>
            <a:ext cx="6682726" cy="38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952485" indent="-342900">
              <a:spcBef>
                <a:spcPts val="400"/>
              </a:spcBef>
              <a:spcAft>
                <a:spcPts val="400"/>
              </a:spcAft>
              <a:buClrTx/>
              <a:buSzPct val="80000"/>
            </a:pPr>
            <a:r>
              <a:rPr lang="zh-TW" altLang="en-US" dirty="0">
                <a:solidFill>
                  <a:srgbClr val="000000"/>
                </a:solidFill>
                <a:latin typeface="標楷體" panose="03000509000000000000" pitchFamily="65" charset="-120"/>
                <a:ea typeface="標楷體" panose="03000509000000000000" pitchFamily="65" charset="-120"/>
                <a:cs typeface="Arial"/>
                <a:sym typeface="Arial"/>
              </a:rPr>
              <a:t>被擴展到消費者環境中，強調科技使用者的享樂價值（內在動機），包括三個新的概念，如：享樂主義動機、價格價值和習慣。</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a:p>
            <a:pPr marL="952485" indent="-342900">
              <a:spcBef>
                <a:spcPts val="400"/>
              </a:spcBef>
              <a:spcAft>
                <a:spcPts val="400"/>
              </a:spcAft>
              <a:buClrTx/>
              <a:buSzPct val="80000"/>
            </a:pPr>
            <a:r>
              <a:rPr lang="en-US" altLang="zh-TW" dirty="0">
                <a:solidFill>
                  <a:srgbClr val="000000"/>
                </a:solidFill>
                <a:latin typeface="標楷體" panose="03000509000000000000" pitchFamily="65" charset="-120"/>
                <a:ea typeface="標楷體" panose="03000509000000000000" pitchFamily="65" charset="-120"/>
                <a:cs typeface="Arial"/>
                <a:sym typeface="Arial"/>
              </a:rPr>
              <a:t>Goncalo Baptista</a:t>
            </a:r>
            <a:r>
              <a:rPr lang="zh-TW" altLang="en-US" dirty="0">
                <a:solidFill>
                  <a:srgbClr val="000000"/>
                </a:solidFill>
                <a:latin typeface="標楷體" panose="03000509000000000000" pitchFamily="65" charset="-120"/>
                <a:ea typeface="標楷體" panose="03000509000000000000" pitchFamily="65" charset="-120"/>
                <a:cs typeface="Arial"/>
                <a:sym typeface="Arial"/>
              </a:rPr>
              <a:t>研究了遊戲化對行動銀行服務的影響，研究結果顯示遊戲化與使用手機銀行服務的意向之間存在直接和強烈的關係</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p:txBody>
      </p:sp>
    </p:spTree>
    <p:extLst>
      <p:ext uri="{BB962C8B-B14F-4D97-AF65-F5344CB8AC3E}">
        <p14:creationId xmlns:p14="http://schemas.microsoft.com/office/powerpoint/2010/main" val="509950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12</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13</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621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FF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FF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53782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 </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15</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1000"/>
              </a:spcBef>
              <a:spcAft>
                <a:spcPts val="10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記憶</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學生可以記得跟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關聯的概念名詞與部份指令，比如</a:t>
            </a:r>
            <a:r>
              <a:rPr lang="en-US" altLang="zh-TW" sz="1800" dirty="0">
                <a:solidFill>
                  <a:srgbClr val="000000"/>
                </a:solidFill>
                <a:latin typeface="DFKai-SB"/>
                <a:ea typeface="DFKai-SB"/>
                <a:cs typeface="DFKai-SB"/>
                <a:sym typeface="DFKai-SB"/>
              </a:rPr>
              <a:t>:repository, commit, branch, merge</a:t>
            </a:r>
            <a:r>
              <a:rPr lang="zh-TW" altLang="en-US" sz="1800" dirty="0">
                <a:solidFill>
                  <a:srgbClr val="000000"/>
                </a:solidFill>
                <a:latin typeface="DFKai-SB"/>
                <a:ea typeface="DFKai-SB"/>
                <a:cs typeface="DFKai-SB"/>
                <a:sym typeface="DFKai-SB"/>
              </a:rPr>
              <a:t>等等。</a:t>
            </a:r>
          </a:p>
          <a:p>
            <a:pPr marL="342900" indent="-342900">
              <a:spcBef>
                <a:spcPts val="1000"/>
              </a:spcBef>
              <a:spcAft>
                <a:spcPts val="1000"/>
              </a:spcAft>
              <a:buClr>
                <a:srgbClr val="000000"/>
              </a:buClr>
              <a:buSzPts val="1800"/>
              <a:buFont typeface="+mj-lt"/>
              <a:buAutoNum type="arabicPeriod" startAt="2"/>
            </a:pPr>
            <a:r>
              <a:rPr lang="zh-TW" altLang="en-US" sz="1800" dirty="0">
                <a:solidFill>
                  <a:srgbClr val="000000"/>
                </a:solidFill>
                <a:latin typeface="DFKai-SB"/>
                <a:ea typeface="DFKai-SB"/>
                <a:cs typeface="DFKai-SB"/>
                <a:sym typeface="DFKai-SB"/>
              </a:rPr>
              <a:t>理解</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學生可以在操作、提示與視覺化的</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工作流程概念中理解</a:t>
            </a:r>
            <a:r>
              <a:rPr lang="en-US" altLang="zh-TW" sz="1800" dirty="0">
                <a:solidFill>
                  <a:srgbClr val="000000"/>
                </a:solidFill>
                <a:latin typeface="DFKai-SB"/>
                <a:ea typeface="DFKai-SB"/>
                <a:cs typeface="DFKai-SB"/>
                <a:sym typeface="DFKai-SB"/>
              </a:rPr>
              <a:t>local</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remote repository</a:t>
            </a:r>
            <a:r>
              <a:rPr lang="zh-TW" altLang="en-US" sz="1800" dirty="0">
                <a:solidFill>
                  <a:srgbClr val="000000"/>
                </a:solidFill>
                <a:latin typeface="DFKai-SB"/>
                <a:ea typeface="DFKai-SB"/>
                <a:cs typeface="DFKai-SB"/>
                <a:sym typeface="DFKai-SB"/>
              </a:rPr>
              <a:t>的差別、</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Git server</a:t>
            </a:r>
            <a:r>
              <a:rPr lang="zh-TW" altLang="en-US" sz="1800" dirty="0">
                <a:solidFill>
                  <a:srgbClr val="000000"/>
                </a:solidFill>
                <a:latin typeface="DFKai-SB"/>
                <a:ea typeface="DFKai-SB"/>
                <a:cs typeface="DFKai-SB"/>
                <a:sym typeface="DFKai-SB"/>
              </a:rPr>
              <a:t>的差別、分散式版本控制系統的作用、</a:t>
            </a:r>
            <a:r>
              <a:rPr lang="en-US" altLang="zh-TW" sz="1800" dirty="0">
                <a:solidFill>
                  <a:srgbClr val="000000"/>
                </a:solidFill>
                <a:latin typeface="DFKai-SB"/>
                <a:ea typeface="DFKai-SB"/>
                <a:cs typeface="DFKai-SB"/>
                <a:sym typeface="DFKai-SB"/>
              </a:rPr>
              <a:t>branch</a:t>
            </a:r>
            <a:r>
              <a:rPr lang="zh-TW" altLang="en-US" sz="1800" dirty="0">
                <a:solidFill>
                  <a:srgbClr val="000000"/>
                </a:solidFill>
                <a:latin typeface="DFKai-SB"/>
                <a:ea typeface="DFKai-SB"/>
                <a:cs typeface="DFKai-SB"/>
                <a:sym typeface="DFKai-SB"/>
              </a:rPr>
              <a:t>的作用與功能、</a:t>
            </a:r>
            <a:r>
              <a:rPr lang="en-US" altLang="zh-TW" sz="1800" dirty="0">
                <a:solidFill>
                  <a:srgbClr val="000000"/>
                </a:solidFill>
                <a:latin typeface="DFKai-SB"/>
                <a:ea typeface="DFKai-SB"/>
                <a:cs typeface="DFKai-SB"/>
                <a:sym typeface="DFKai-SB"/>
              </a:rPr>
              <a:t>merge</a:t>
            </a:r>
            <a:r>
              <a:rPr lang="zh-TW" altLang="en-US" sz="1800" dirty="0">
                <a:solidFill>
                  <a:srgbClr val="000000"/>
                </a:solidFill>
                <a:latin typeface="DFKai-SB"/>
                <a:ea typeface="DFKai-SB"/>
                <a:cs typeface="DFKai-SB"/>
                <a:sym typeface="DFKai-SB"/>
              </a:rPr>
              <a:t>的作用及</a:t>
            </a:r>
            <a:r>
              <a:rPr lang="en-US" altLang="zh-TW" sz="1800" dirty="0">
                <a:solidFill>
                  <a:srgbClr val="000000"/>
                </a:solidFill>
                <a:latin typeface="DFKai-SB"/>
                <a:ea typeface="DFKai-SB"/>
                <a:cs typeface="DFKai-SB"/>
                <a:sym typeface="DFKai-SB"/>
              </a:rPr>
              <a:t>conflict</a:t>
            </a:r>
            <a:r>
              <a:rPr lang="zh-TW" altLang="en-US" sz="1800" dirty="0">
                <a:solidFill>
                  <a:srgbClr val="000000"/>
                </a:solidFill>
                <a:latin typeface="DFKai-SB"/>
                <a:ea typeface="DFKai-SB"/>
                <a:cs typeface="DFKai-SB"/>
                <a:sym typeface="DFKai-SB"/>
              </a:rPr>
              <a:t>是什麼。</a:t>
            </a:r>
          </a:p>
          <a:p>
            <a:pPr marL="342900" indent="-342900">
              <a:spcBef>
                <a:spcPts val="1000"/>
              </a:spcBef>
              <a:spcAft>
                <a:spcPts val="1000"/>
              </a:spcAft>
              <a:buClr>
                <a:srgbClr val="000000"/>
              </a:buClr>
              <a:buSzPts val="1800"/>
              <a:buFont typeface="+mj-lt"/>
              <a:buAutoNum type="arabicPeriod" startAt="3"/>
            </a:pPr>
            <a:r>
              <a:rPr lang="zh-TW" altLang="en-US" sz="1800" dirty="0">
                <a:solidFill>
                  <a:srgbClr val="000000"/>
                </a:solidFill>
                <a:latin typeface="DFKai-SB"/>
                <a:ea typeface="DFKai-SB"/>
                <a:cs typeface="DFKai-SB"/>
                <a:sym typeface="DFKai-SB"/>
              </a:rPr>
              <a:t>應用</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學生可以在反覆練習中獲得操作各種指令或解決跟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有關問題的能力，比如</a:t>
            </a:r>
            <a:r>
              <a:rPr lang="en-US" altLang="zh-TW" sz="1800" dirty="0">
                <a:solidFill>
                  <a:srgbClr val="000000"/>
                </a:solidFill>
                <a:latin typeface="DFKai-SB"/>
                <a:ea typeface="DFKai-SB"/>
                <a:cs typeface="DFKai-SB"/>
                <a:sym typeface="DFKai-SB"/>
              </a:rPr>
              <a:t>:clone, commit, push, pull, create branch, merge, conflict solve</a:t>
            </a:r>
            <a:r>
              <a:rPr lang="zh-TW" altLang="en-US" sz="1800" dirty="0">
                <a:solidFill>
                  <a:srgbClr val="000000"/>
                </a:solidFill>
                <a:latin typeface="DFKai-SB"/>
                <a:ea typeface="DFKai-SB"/>
                <a:cs typeface="DFKai-SB"/>
                <a:sym typeface="DFKai-SB"/>
              </a:rPr>
              <a:t>。</a:t>
            </a:r>
          </a:p>
          <a:p>
            <a:pPr marL="342900" indent="-342900">
              <a:spcBef>
                <a:spcPts val="1000"/>
              </a:spcBef>
              <a:spcAft>
                <a:spcPts val="1000"/>
              </a:spcAft>
              <a:buClr>
                <a:srgbClr val="000000"/>
              </a:buClr>
              <a:buSzPts val="1800"/>
              <a:buFont typeface="+mj-lt"/>
              <a:buAutoNum type="arabicPeriod" startAt="4"/>
            </a:pPr>
            <a:r>
              <a:rPr lang="zh-TW" altLang="en-US" sz="1800" dirty="0">
                <a:solidFill>
                  <a:srgbClr val="000000"/>
                </a:solidFill>
                <a:latin typeface="DFKai-SB"/>
                <a:ea typeface="DFKai-SB"/>
                <a:cs typeface="DFKai-SB"/>
                <a:sym typeface="DFKai-SB"/>
              </a:rPr>
              <a:t>分析</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藉由循序漸進的關卡，學生必須在了解前面關卡的基礎上才得以通過後續的關卡，這能使學生了解每一個指令或</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概念的功能與區別，最終學會整體的版本控制工具及</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的工作流程與概念。</a:t>
            </a: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456016"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教育目標設計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布魯姆分類學（</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Bloom’s taxonomy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05416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16</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97155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17</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b="1" dirty="0">
                <a:solidFill>
                  <a:srgbClr val="000000"/>
                </a:solidFill>
                <a:latin typeface="DFKai-SB"/>
                <a:ea typeface="DFKai-SB"/>
                <a:cs typeface="DFKai-SB"/>
                <a:sym typeface="DFKai-SB"/>
              </a:rPr>
              <a:t>遊戲介紹</a:t>
            </a:r>
            <a:endParaRPr lang="en-US" altLang="zh-TW" sz="1400" b="1"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b="1" dirty="0">
                <a:solidFill>
                  <a:srgbClr val="000000"/>
                </a:solidFill>
                <a:latin typeface="DFKai-SB"/>
                <a:ea typeface="DFKai-SB"/>
                <a:cs typeface="DFKai-SB"/>
                <a:sym typeface="DFKai-SB"/>
              </a:rPr>
              <a:t>建立</a:t>
            </a:r>
            <a:r>
              <a:rPr lang="en-US" altLang="zh-TW" sz="1400" b="1" dirty="0">
                <a:solidFill>
                  <a:srgbClr val="000000"/>
                </a:solidFill>
                <a:latin typeface="DFKai-SB"/>
                <a:ea typeface="DFKai-SB"/>
                <a:cs typeface="DFKai-SB"/>
                <a:sym typeface="DFKai-SB"/>
              </a:rPr>
              <a:t>Git</a:t>
            </a:r>
            <a:r>
              <a:rPr lang="zh-TW" altLang="en-US" sz="1400" b="1" dirty="0">
                <a:solidFill>
                  <a:srgbClr val="000000"/>
                </a:solidFill>
                <a:latin typeface="DFKai-SB"/>
                <a:ea typeface="DFKai-SB"/>
                <a:cs typeface="DFKai-SB"/>
                <a:sym typeface="DFKai-SB"/>
              </a:rPr>
              <a:t>倉儲庫（</a:t>
            </a:r>
            <a:r>
              <a:rPr lang="en-US" altLang="zh-TW" sz="1400" b="1" dirty="0">
                <a:solidFill>
                  <a:srgbClr val="000000"/>
                </a:solidFill>
                <a:latin typeface="DFKai-SB"/>
                <a:ea typeface="DFKai-SB"/>
                <a:cs typeface="DFKai-SB"/>
                <a:sym typeface="DFKai-SB"/>
              </a:rPr>
              <a:t>git </a:t>
            </a:r>
            <a:r>
              <a:rPr lang="en-US" altLang="zh-TW" sz="1400" b="1" dirty="0" err="1">
                <a:solidFill>
                  <a:srgbClr val="000000"/>
                </a:solidFill>
                <a:latin typeface="DFKai-SB"/>
                <a:ea typeface="DFKai-SB"/>
                <a:cs typeface="DFKai-SB"/>
                <a:sym typeface="DFKai-SB"/>
              </a:rPr>
              <a:t>init</a:t>
            </a:r>
            <a:r>
              <a:rPr lang="zh-TW" altLang="en-US" sz="1400" b="1"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b="1" dirty="0">
                <a:solidFill>
                  <a:srgbClr val="000000"/>
                </a:solidFill>
                <a:latin typeface="DFKai-SB"/>
                <a:ea typeface="DFKai-SB"/>
                <a:cs typeface="DFKai-SB"/>
                <a:sym typeface="DFKai-SB"/>
              </a:rPr>
              <a:t>Commit</a:t>
            </a:r>
            <a:r>
              <a:rPr lang="zh-TW" altLang="en-US" sz="1400" b="1" dirty="0">
                <a:solidFill>
                  <a:srgbClr val="000000"/>
                </a:solidFill>
                <a:latin typeface="DFKai-SB"/>
                <a:ea typeface="DFKai-SB"/>
                <a:cs typeface="DFKai-SB"/>
                <a:sym typeface="DFKai-SB"/>
              </a:rPr>
              <a:t>操作（</a:t>
            </a:r>
            <a:r>
              <a:rPr lang="en-US" altLang="zh-TW" sz="1400" b="1" dirty="0">
                <a:solidFill>
                  <a:srgbClr val="000000"/>
                </a:solidFill>
                <a:latin typeface="DFKai-SB"/>
                <a:ea typeface="DFKai-SB"/>
                <a:cs typeface="DFKai-SB"/>
                <a:sym typeface="DFKai-SB"/>
              </a:rPr>
              <a:t>git commit</a:t>
            </a:r>
            <a:r>
              <a:rPr lang="zh-TW" altLang="en-US" sz="1400" b="1"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b="1" dirty="0">
                <a:solidFill>
                  <a:srgbClr val="000000"/>
                </a:solidFill>
                <a:latin typeface="DFKai-SB"/>
                <a:ea typeface="DFKai-SB"/>
                <a:cs typeface="DFKai-SB"/>
                <a:sym typeface="DFKai-SB"/>
              </a:rPr>
              <a:t>Push</a:t>
            </a:r>
            <a:r>
              <a:rPr lang="zh-TW" altLang="en-US" sz="1400" b="1" dirty="0">
                <a:solidFill>
                  <a:srgbClr val="000000"/>
                </a:solidFill>
                <a:latin typeface="DFKai-SB"/>
                <a:ea typeface="DFKai-SB"/>
                <a:cs typeface="DFKai-SB"/>
                <a:sym typeface="DFKai-SB"/>
              </a:rPr>
              <a:t>操作（</a:t>
            </a:r>
            <a:r>
              <a:rPr lang="en-US" altLang="zh-TW" sz="1400" b="1" dirty="0">
                <a:solidFill>
                  <a:srgbClr val="000000"/>
                </a:solidFill>
                <a:latin typeface="DFKai-SB"/>
                <a:ea typeface="DFKai-SB"/>
                <a:cs typeface="DFKai-SB"/>
                <a:sym typeface="DFKai-SB"/>
              </a:rPr>
              <a:t>git push</a:t>
            </a:r>
            <a:r>
              <a:rPr lang="zh-TW" altLang="en-US" sz="1400" b="1" dirty="0">
                <a:solidFill>
                  <a:srgbClr val="000000"/>
                </a:solidFill>
                <a:latin typeface="DFKai-SB"/>
                <a:ea typeface="DFKai-SB"/>
                <a:cs typeface="DFKai-SB"/>
                <a:sym typeface="DFKai-SB"/>
              </a:rPr>
              <a:t>）</a:t>
            </a:r>
            <a:endParaRPr lang="en-US" altLang="zh-TW" sz="1400" b="1"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b="1" dirty="0">
                <a:solidFill>
                  <a:srgbClr val="000000"/>
                </a:solidFill>
                <a:latin typeface="DFKai-SB"/>
                <a:ea typeface="DFKai-SB"/>
                <a:cs typeface="DFKai-SB"/>
                <a:sym typeface="DFKai-SB"/>
              </a:rPr>
              <a:t>Clone</a:t>
            </a:r>
            <a:r>
              <a:rPr lang="zh-TW" altLang="en-US" sz="1400" b="1" dirty="0">
                <a:solidFill>
                  <a:srgbClr val="000000"/>
                </a:solidFill>
                <a:latin typeface="DFKai-SB"/>
                <a:ea typeface="DFKai-SB"/>
                <a:cs typeface="DFKai-SB"/>
                <a:sym typeface="DFKai-SB"/>
              </a:rPr>
              <a:t>操作（</a:t>
            </a:r>
            <a:r>
              <a:rPr lang="en-US" altLang="zh-TW" sz="1400" b="1" dirty="0">
                <a:solidFill>
                  <a:srgbClr val="000000"/>
                </a:solidFill>
                <a:latin typeface="DFKai-SB"/>
                <a:ea typeface="DFKai-SB"/>
                <a:cs typeface="DFKai-SB"/>
                <a:sym typeface="DFKai-SB"/>
              </a:rPr>
              <a:t>git clone</a:t>
            </a:r>
            <a:r>
              <a:rPr lang="zh-TW" altLang="en-US" sz="1400" b="1"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b="1" dirty="0">
                <a:solidFill>
                  <a:srgbClr val="000000"/>
                </a:solidFill>
                <a:latin typeface="DFKai-SB"/>
                <a:ea typeface="DFKai-SB"/>
                <a:cs typeface="DFKai-SB"/>
                <a:sym typeface="DFKai-SB"/>
              </a:rPr>
              <a:t>創立分支（</a:t>
            </a:r>
            <a:r>
              <a:rPr lang="en-US" altLang="zh-TW" sz="1400" b="1" dirty="0">
                <a:solidFill>
                  <a:srgbClr val="000000"/>
                </a:solidFill>
                <a:latin typeface="DFKai-SB"/>
                <a:ea typeface="DFKai-SB"/>
                <a:cs typeface="DFKai-SB"/>
                <a:sym typeface="DFKai-SB"/>
              </a:rPr>
              <a:t>git branch</a:t>
            </a:r>
            <a:r>
              <a:rPr lang="zh-TW" altLang="en-US" sz="1400" b="1"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b="1" dirty="0">
                <a:solidFill>
                  <a:srgbClr val="000000"/>
                </a:solidFill>
                <a:latin typeface="DFKai-SB"/>
                <a:ea typeface="DFKai-SB"/>
                <a:cs typeface="DFKai-SB"/>
                <a:sym typeface="DFKai-SB"/>
              </a:rPr>
              <a:t>合併與刪除分支（</a:t>
            </a:r>
            <a:r>
              <a:rPr lang="en-US" altLang="zh-TW" sz="1400" b="1" dirty="0">
                <a:solidFill>
                  <a:srgbClr val="000000"/>
                </a:solidFill>
                <a:latin typeface="DFKai-SB"/>
                <a:ea typeface="DFKai-SB"/>
                <a:cs typeface="DFKai-SB"/>
                <a:sym typeface="DFKai-SB"/>
              </a:rPr>
              <a:t>git merge and git branch -D</a:t>
            </a:r>
            <a:r>
              <a:rPr lang="zh-TW" altLang="en-US" sz="1400" b="1"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b="1" dirty="0">
                <a:solidFill>
                  <a:srgbClr val="000000"/>
                </a:solidFill>
                <a:latin typeface="DFKai-SB"/>
                <a:ea typeface="DFKai-SB"/>
                <a:cs typeface="DFKai-SB"/>
                <a:sym typeface="DFKai-SB"/>
              </a:rPr>
              <a:t>同步與衝突（</a:t>
            </a:r>
            <a:r>
              <a:rPr lang="en-US" altLang="zh-TW" sz="1400" b="1" dirty="0">
                <a:solidFill>
                  <a:srgbClr val="000000"/>
                </a:solidFill>
                <a:latin typeface="DFKai-SB"/>
                <a:ea typeface="DFKai-SB"/>
                <a:cs typeface="DFKai-SB"/>
                <a:sym typeface="DFKai-SB"/>
              </a:rPr>
              <a:t>git pull and conflict solve</a:t>
            </a:r>
            <a:r>
              <a:rPr lang="zh-TW" altLang="en-US" sz="1400" b="1"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b="1" dirty="0">
                <a:solidFill>
                  <a:srgbClr val="000000"/>
                </a:solidFill>
                <a:latin typeface="DFKai-SB"/>
                <a:ea typeface="DFKai-SB"/>
                <a:cs typeface="DFKai-SB"/>
                <a:sym typeface="DFKai-SB"/>
              </a:rPr>
              <a:t>分支合併與衝突（</a:t>
            </a:r>
            <a:r>
              <a:rPr lang="en-US" altLang="zh-TW" sz="1400" b="1" dirty="0">
                <a:solidFill>
                  <a:srgbClr val="000000"/>
                </a:solidFill>
                <a:latin typeface="DFKai-SB"/>
                <a:ea typeface="DFKai-SB"/>
                <a:cs typeface="DFKai-SB"/>
                <a:sym typeface="DFKai-SB"/>
              </a:rPr>
              <a:t>git merge and conflict solve</a:t>
            </a:r>
            <a:r>
              <a:rPr lang="zh-TW" altLang="en-US" sz="1400" b="1" dirty="0">
                <a:solidFill>
                  <a:srgbClr val="000000"/>
                </a:solidFill>
                <a:latin typeface="DFKai-SB"/>
                <a:ea typeface="DFKai-SB"/>
                <a:cs typeface="DFKai-SB"/>
                <a:sym typeface="DFKai-SB"/>
              </a:rPr>
              <a:t>）</a:t>
            </a:r>
            <a:endParaRPr lang="en-US" altLang="zh-TW" sz="1400" b="1"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學生必須註冊帳號</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概要</a:t>
            </a:r>
            <a:endParaRPr lang="en-US" sz="3200" b="1" dirty="0">
              <a:solidFill>
                <a:schemeClr val="bg1">
                  <a:lumMod val="10000"/>
                </a:schemeClr>
              </a:solidFill>
              <a:latin typeface="DFKai-SB"/>
              <a:ea typeface="DFKai-SB"/>
              <a:sym typeface="DFKai-SB"/>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sym typeface="DFKai-SB"/>
              </a:rPr>
              <a:t>文獻回顧</a:t>
            </a:r>
            <a:endParaRPr lang="en-US" altLang="zh-TW" sz="2400" b="1" dirty="0">
              <a:solidFill>
                <a:srgbClr val="00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遊戲分為數道關卡，具有不同的主題</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循序漸進的關卡設計</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18719084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457200" indent="-457200">
              <a:spcBef>
                <a:spcPts val="300"/>
              </a:spcBef>
              <a:spcAft>
                <a:spcPts val="300"/>
              </a:spcAft>
              <a:buClr>
                <a:srgbClr val="000000"/>
              </a:buClr>
              <a:buSzPct val="100000"/>
              <a:buFont typeface="Wingdings" panose="05000000000000000000" pitchFamily="2" charset="2"/>
              <a:buAutoNum type="circleNumWdWhitePlain"/>
            </a:pPr>
            <a:r>
              <a:rPr lang="zh-TW" altLang="en-US" sz="2400" dirty="0">
                <a:solidFill>
                  <a:srgbClr val="000000"/>
                </a:solidFill>
                <a:latin typeface="DFKai-SB"/>
                <a:ea typeface="DFKai-SB"/>
                <a:cs typeface="DFKai-SB"/>
                <a:sym typeface="DFKai-SB"/>
              </a:rPr>
              <a:t>關卡的簡述及關卡的提示開啟鈕</a:t>
            </a:r>
          </a:p>
          <a:p>
            <a:pPr marL="457200" indent="-457200">
              <a:spcBef>
                <a:spcPts val="300"/>
              </a:spcBef>
              <a:spcAft>
                <a:spcPts val="300"/>
              </a:spcAft>
              <a:buClr>
                <a:srgbClr val="000000"/>
              </a:buClr>
              <a:buSzPct val="100000"/>
              <a:buFont typeface="Wingdings" panose="05000000000000000000" pitchFamily="2" charset="2"/>
              <a:buAutoNum type="circleNumWdWhitePlain"/>
            </a:pPr>
            <a:r>
              <a:rPr lang="zh-TW" altLang="en-US" sz="2400" dirty="0">
                <a:solidFill>
                  <a:srgbClr val="000000"/>
                </a:solidFill>
                <a:latin typeface="DFKai-SB"/>
                <a:ea typeface="DFKai-SB"/>
                <a:cs typeface="DFKai-SB"/>
                <a:sym typeface="DFKai-SB"/>
              </a:rPr>
              <a:t>關卡的任務目標</a:t>
            </a:r>
          </a:p>
          <a:p>
            <a:pPr marL="457200" indent="-457200">
              <a:spcBef>
                <a:spcPts val="300"/>
              </a:spcBef>
              <a:spcAft>
                <a:spcPts val="300"/>
              </a:spcAft>
              <a:buClr>
                <a:srgbClr val="000000"/>
              </a:buClr>
              <a:buSzPct val="100000"/>
              <a:buFont typeface="Wingdings" panose="05000000000000000000" pitchFamily="2" charset="2"/>
              <a:buAutoNum type="circleNumWdWhitePlain"/>
            </a:pPr>
            <a:r>
              <a:rPr lang="zh-TW" altLang="en-US" sz="2400" dirty="0">
                <a:solidFill>
                  <a:srgbClr val="000000"/>
                </a:solidFill>
                <a:latin typeface="DFKai-SB"/>
                <a:ea typeface="DFKai-SB"/>
                <a:cs typeface="DFKai-SB"/>
                <a:sym typeface="DFKai-SB"/>
              </a:rPr>
              <a:t>檔案操作區塊</a:t>
            </a:r>
          </a:p>
          <a:p>
            <a:pPr marL="457200" indent="-457200">
              <a:spcBef>
                <a:spcPts val="300"/>
              </a:spcBef>
              <a:spcAft>
                <a:spcPts val="300"/>
              </a:spcAft>
              <a:buClr>
                <a:srgbClr val="000000"/>
              </a:buClr>
              <a:buSzPct val="100000"/>
              <a:buFont typeface="Wingdings" panose="05000000000000000000" pitchFamily="2" charset="2"/>
              <a:buAutoNum type="circleNumWdWhitePlain"/>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命令輸入介面</a:t>
            </a:r>
          </a:p>
          <a:p>
            <a:pPr marL="457200" indent="-457200">
              <a:spcBef>
                <a:spcPts val="300"/>
              </a:spcBef>
              <a:spcAft>
                <a:spcPts val="300"/>
              </a:spcAft>
              <a:buClr>
                <a:srgbClr val="000000"/>
              </a:buClr>
              <a:buSzPct val="100000"/>
              <a:buFont typeface="Wingdings" panose="05000000000000000000" pitchFamily="2" charset="2"/>
              <a:buAutoNum type="circleNumWdWhitePlain"/>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的視覺化顯示區塊</a:t>
            </a:r>
            <a:endParaRPr lang="en-US" altLang="zh-TW" sz="2400" dirty="0">
              <a:solidFill>
                <a:srgbClr val="000000"/>
              </a:solidFill>
              <a:latin typeface="DFKai-SB"/>
              <a:ea typeface="DFKai-SB"/>
              <a:cs typeface="DFKai-SB"/>
              <a:sym typeface="DFKai-SB"/>
            </a:endParaRPr>
          </a:p>
          <a:p>
            <a:pPr marL="457200" indent="-457200">
              <a:spcBef>
                <a:spcPts val="300"/>
              </a:spcBef>
              <a:spcAft>
                <a:spcPts val="300"/>
              </a:spcAft>
              <a:buClr>
                <a:srgbClr val="000000"/>
              </a:buClr>
              <a:buSzPct val="100000"/>
              <a:buFont typeface="Wingdings" panose="05000000000000000000" pitchFamily="2" charset="2"/>
              <a:buAutoNum type="circleNumWdWhitePlain"/>
            </a:pPr>
            <a:r>
              <a:rPr lang="zh-TW" altLang="en-US" sz="2400" dirty="0">
                <a:solidFill>
                  <a:srgbClr val="000000"/>
                </a:solidFill>
                <a:latin typeface="DFKai-SB"/>
                <a:ea typeface="DFKai-SB"/>
                <a:cs typeface="DFKai-SB"/>
                <a:sym typeface="DFKai-SB"/>
              </a:rPr>
              <a:t>與關卡相關的</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指令提示卡片</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a:t>
            </a:r>
            <a:r>
              <a:rPr lang="zh-TW" altLang="en-US" sz="2400" b="1" dirty="0">
                <a:solidFill>
                  <a:srgbClr val="000000"/>
                </a:solidFill>
                <a:latin typeface="DFKai-SB"/>
                <a:ea typeface="DFKai-SB"/>
                <a:cs typeface="DFKai-SB"/>
                <a:sym typeface="DFKai-SB"/>
              </a:rPr>
              <a:t>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a:t>
            </a:r>
            <a:r>
              <a:rPr lang="zh-TW" altLang="en-US" sz="2400" b="1" dirty="0">
                <a:solidFill>
                  <a:srgbClr val="000000"/>
                </a:solidFill>
                <a:latin typeface="DFKai-SB"/>
                <a:ea typeface="DFKai-SB"/>
                <a:cs typeface="DFKai-SB"/>
                <a:sym typeface="DFKai-SB"/>
              </a:rPr>
              <a:t>指令的概念與使用時機</a:t>
            </a:r>
            <a:r>
              <a:rPr lang="zh-TW" altLang="en-US" sz="2400" dirty="0">
                <a:solidFill>
                  <a:srgbClr val="000000"/>
                </a:solidFill>
                <a:latin typeface="DFKai-SB"/>
                <a:ea typeface="DFKai-SB"/>
                <a:cs typeface="DFKai-SB"/>
                <a:sym typeface="DFKai-SB"/>
              </a:rPr>
              <a:t>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282948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遊戲元素</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23</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1809104"/>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點數</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學生學習表現的量化指標（通關時可獲得）</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學習成果的累積</a:t>
            </a:r>
            <a:endParaRPr lang="en-US" altLang="zh-TW"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需要循序漸進的難度曲線</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排行榜</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競爭性能</a:t>
            </a:r>
            <a:r>
              <a:rPr lang="zh-TW" altLang="en-US"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刺激行為</a:t>
            </a:r>
            <a:endParaRPr lang="en-US" altLang="zh-TW"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需要緩和經驗差距造成的不公平</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成就與獎章</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提供一個獨特的</a:t>
            </a:r>
            <a:r>
              <a:rPr lang="zh-TW" altLang="en-US"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視覺化標誌與點數作為獎勵</a:t>
            </a:r>
            <a:endParaRPr lang="en-US" altLang="zh-TW"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rPr>
              <a:t>遊戲中包含十項成就與獎章</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分為趣味性與較具挑戰性的</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519357"/>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，研究中我們採用以下三種作為主要的機制</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88905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完成關卡後顯示耗費時間與輸入的指令數量</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完成特定任務時觸發成就彈出</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獲得獎勵後能夠刺激學生再去獲得更多成就獎章</a:t>
            </a:r>
            <a:endParaRPr lang="en-US" altLang="zh-TW" sz="2400" b="1"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通關與成就獲得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7143645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a:t>
            </a:r>
            <a:r>
              <a:rPr lang="zh-TW" altLang="en-US" sz="2400" b="1" dirty="0">
                <a:solidFill>
                  <a:srgbClr val="000000"/>
                </a:solidFill>
                <a:latin typeface="DFKai-SB"/>
                <a:ea typeface="DFKai-SB"/>
                <a:cs typeface="DFKai-SB"/>
                <a:sym typeface="DFKai-SB"/>
              </a:rPr>
              <a:t>知曉是否有更佳解的可能性</a:t>
            </a: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刺激學生競爭以獲得更好的成果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59780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象徵玩家的功績</a:t>
            </a:r>
            <a:endParaRPr lang="en-US" altLang="zh-TW" sz="2400" b="1"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包含簡單趣味至較花費心力的</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緩和學習過程中經驗落差造成的差距</a:t>
            </a: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32085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602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29</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31</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32</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a:t>
            </a:r>
            <a:r>
              <a:rPr lang="zh-TW" altLang="en-US" b="1" dirty="0">
                <a:solidFill>
                  <a:srgbClr val="000000"/>
                </a:solidFill>
                <a:latin typeface="標楷體" panose="03000509000000000000" pitchFamily="65" charset="-120"/>
                <a:ea typeface="標楷體" panose="03000509000000000000" pitchFamily="65" charset="-120"/>
              </a:rPr>
              <a:t>具有更佳的學習成果</a:t>
            </a:r>
            <a:r>
              <a:rPr lang="zh-TW" altLang="en-US" dirty="0">
                <a:solidFill>
                  <a:srgbClr val="000000"/>
                </a:solidFill>
                <a:latin typeface="標楷體" panose="03000509000000000000" pitchFamily="65" charset="-120"/>
                <a:ea typeface="標楷體" panose="03000509000000000000" pitchFamily="65" charset="-120"/>
              </a:rPr>
              <a:t>？</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a:t>
            </a:r>
            <a:r>
              <a:rPr lang="zh-TW" altLang="en-US" b="1" dirty="0">
                <a:solidFill>
                  <a:srgbClr val="000000"/>
                </a:solidFill>
                <a:latin typeface="標楷體" panose="03000509000000000000" pitchFamily="65" charset="-120"/>
                <a:ea typeface="標楷體" panose="03000509000000000000" pitchFamily="65" charset="-120"/>
              </a:rPr>
              <a:t>對</a:t>
            </a:r>
            <a:r>
              <a:rPr lang="en-US" altLang="zh-TW" b="1" dirty="0">
                <a:solidFill>
                  <a:srgbClr val="000000"/>
                </a:solidFill>
                <a:latin typeface="標楷體" panose="03000509000000000000" pitchFamily="65" charset="-120"/>
                <a:ea typeface="標楷體" panose="03000509000000000000" pitchFamily="65" charset="-120"/>
              </a:rPr>
              <a:t>Git</a:t>
            </a:r>
            <a:r>
              <a:rPr lang="zh-TW" altLang="en-US" b="1" dirty="0">
                <a:solidFill>
                  <a:srgbClr val="000000"/>
                </a:solidFill>
                <a:latin typeface="標楷體" panose="03000509000000000000" pitchFamily="65" charset="-120"/>
                <a:ea typeface="標楷體" panose="03000509000000000000" pitchFamily="65" charset="-120"/>
              </a:rPr>
              <a:t>的態度及行為帶來正面影響</a:t>
            </a:r>
            <a:r>
              <a:rPr lang="zh-TW" altLang="en-US" dirty="0">
                <a:solidFill>
                  <a:srgbClr val="000000"/>
                </a:solidFill>
                <a:latin typeface="標楷體" panose="03000509000000000000" pitchFamily="65" charset="-120"/>
                <a:ea typeface="標楷體" panose="03000509000000000000" pitchFamily="65" charset="-120"/>
              </a:rPr>
              <a:t>？</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a:t>
            </a:r>
            <a:r>
              <a:rPr lang="zh-TW" altLang="en-US" b="1" dirty="0">
                <a:solidFill>
                  <a:srgbClr val="000000"/>
                </a:solidFill>
                <a:latin typeface="標楷體" panose="03000509000000000000" pitchFamily="65" charset="-120"/>
                <a:ea typeface="標楷體" panose="03000509000000000000" pitchFamily="65" charset="-120"/>
              </a:rPr>
              <a:t>主動以</a:t>
            </a:r>
            <a:r>
              <a:rPr lang="en-US" altLang="zh-TW" b="1" dirty="0">
                <a:solidFill>
                  <a:srgbClr val="000000"/>
                </a:solidFill>
                <a:latin typeface="標楷體" panose="03000509000000000000" pitchFamily="65" charset="-120"/>
                <a:ea typeface="標楷體" panose="03000509000000000000" pitchFamily="65" charset="-120"/>
              </a:rPr>
              <a:t>GEG</a:t>
            </a:r>
            <a:r>
              <a:rPr lang="zh-TW" altLang="en-US" b="1" dirty="0">
                <a:solidFill>
                  <a:srgbClr val="000000"/>
                </a:solidFill>
                <a:latin typeface="標楷體" panose="03000509000000000000" pitchFamily="65" charset="-120"/>
                <a:ea typeface="標楷體" panose="03000509000000000000" pitchFamily="65" charset="-120"/>
              </a:rPr>
              <a:t>進行學習</a:t>
            </a:r>
            <a:r>
              <a:rPr lang="zh-TW" altLang="en-US" dirty="0">
                <a:solidFill>
                  <a:srgbClr val="000000"/>
                </a:solidFill>
                <a:latin typeface="標楷體" panose="03000509000000000000" pitchFamily="65" charset="-120"/>
                <a:ea typeface="標楷體" panose="03000509000000000000" pitchFamily="65" charset="-120"/>
              </a:rPr>
              <a:t>的學生比例是多少？主動進行學習的學生與沒有主動進行學習的學生相比是否</a:t>
            </a:r>
            <a:r>
              <a:rPr lang="zh-TW" altLang="en-US" b="1" dirty="0">
                <a:solidFill>
                  <a:srgbClr val="000000"/>
                </a:solidFill>
                <a:latin typeface="標楷體" panose="03000509000000000000" pitchFamily="65" charset="-120"/>
                <a:ea typeface="標楷體" panose="03000509000000000000" pitchFamily="65" charset="-120"/>
              </a:rPr>
              <a:t>具有較佳的學習成果</a:t>
            </a:r>
            <a:r>
              <a:rPr lang="zh-TW" altLang="en-US" dirty="0">
                <a:solidFill>
                  <a:srgbClr val="000000"/>
                </a:solidFill>
                <a:latin typeface="標楷體" panose="03000509000000000000" pitchFamily="65" charset="-120"/>
                <a:ea typeface="標楷體" panose="03000509000000000000" pitchFamily="65" charset="-120"/>
              </a:rPr>
              <a:t>？</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a:t>
            </a:r>
            <a:r>
              <a:rPr lang="zh-TW" altLang="en-US" b="1" dirty="0">
                <a:solidFill>
                  <a:srgbClr val="000000"/>
                </a:solidFill>
                <a:latin typeface="標楷體" panose="03000509000000000000" pitchFamily="65" charset="-120"/>
                <a:ea typeface="標楷體" panose="03000509000000000000" pitchFamily="65" charset="-120"/>
              </a:rPr>
              <a:t>優點</a:t>
            </a:r>
            <a:r>
              <a:rPr lang="zh-TW" altLang="en-US" dirty="0">
                <a:solidFill>
                  <a:srgbClr val="000000"/>
                </a:solidFill>
                <a:latin typeface="標楷體" panose="03000509000000000000" pitchFamily="65" charset="-120"/>
                <a:ea typeface="標楷體" panose="03000509000000000000" pitchFamily="65" charset="-120"/>
              </a:rPr>
              <a:t>與</a:t>
            </a:r>
            <a:r>
              <a:rPr lang="zh-TW" altLang="en-US" b="1" dirty="0">
                <a:solidFill>
                  <a:srgbClr val="000000"/>
                </a:solidFill>
                <a:latin typeface="標楷體" panose="03000509000000000000" pitchFamily="65" charset="-120"/>
                <a:ea typeface="標楷體" panose="03000509000000000000" pitchFamily="65" charset="-120"/>
              </a:rPr>
              <a:t>缺失</a:t>
            </a:r>
            <a:r>
              <a:rPr lang="zh-TW" altLang="en-US" dirty="0">
                <a:solidFill>
                  <a:srgbClr val="000000"/>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3830871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1" y="1835889"/>
            <a:ext cx="3980129" cy="404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endParaRPr lang="en-US" altLang="zh-TW" sz="22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較多參數的指令較易令學生困惑</a:t>
            </a:r>
          </a:p>
          <a:p>
            <a:pPr marL="342900" indent="-342900">
              <a:spcBef>
                <a:spcPts val="400"/>
              </a:spcBef>
              <a:spcAft>
                <a:spcPts val="400"/>
              </a:spcAft>
              <a:buClr>
                <a:srgbClr val="000000"/>
              </a:buClr>
              <a:buSzPts val="1800"/>
            </a:pPr>
            <a:endParaRPr lang="zh-TW" altLang="en-US" sz="22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54287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35</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績效預期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Performance Expectancy(PE)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使我學會的速度增快</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增進了我學習的成果</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努力的期望值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Effort Expectancy(EE)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使用起來不會太耗費心力</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的功能及介面是很清晰易懂的</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自我效能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Self Efficacy(SE)</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當使用</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出現錯誤時，如果周圍沒有人可以教我，我能藉由遊玩以理解與解決發生的問題</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當學習</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出現困難時，如果周圍沒有人可以教我，我能藉由遊玩來釐清</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的概念或操作方法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享樂主義動機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Hedonic Motivation(HM)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是有趣的</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能帶給我更多動力</a:t>
            </a: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36</a:t>
            </a:fld>
            <a:endParaRPr lang="zh-TW" altLang="en-US"/>
          </a:p>
        </p:txBody>
      </p:sp>
    </p:spTree>
    <p:extLst>
      <p:ext uri="{BB962C8B-B14F-4D97-AF65-F5344CB8AC3E}">
        <p14:creationId xmlns:p14="http://schemas.microsoft.com/office/powerpoint/2010/main" val="40033992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遊戲有用性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Usefulness(GU)</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時，遊戲內的提示或指導能幫助我理解關卡內所要教學的</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時，我能透過完成關卡理解各項</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指令的使用方法</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時，遊戲內的視覺化效果及機制能幫助我理解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的工作概念或流程</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Motivation(GM)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學習時，遊戲內的積分與排行榜系統使我更有動力參與學習</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學習時，遊戲內的成就系統使我更有動力參與學習</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遊戲內的提示與指導比起純授課更使我有動力理解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態度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Attitude(AT)</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我認為使用版本控制工具來管理程式碼是個好主意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我認為學習使用版本控制工具是個好主意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AT-3</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我認同開發程式時應使用版本控制工具</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AT-4</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我對使用版本控制工具持積極態度</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37</a:t>
            </a:fld>
            <a:endParaRPr lang="zh-TW" altLang="en-US"/>
          </a:p>
        </p:txBody>
      </p:sp>
    </p:spTree>
    <p:extLst>
      <p:ext uri="{BB962C8B-B14F-4D97-AF65-F5344CB8AC3E}">
        <p14:creationId xmlns:p14="http://schemas.microsoft.com/office/powerpoint/2010/main" val="1653868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行為意向</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 Behavior Intention(BI)</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我打算在以後的專案採用版本控制工具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我打算成為版本控制工具的忠實使用者</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實際行為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User Behavior(UB)</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UB</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我在所有的軟體專案中都經常使用版本控制工具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UB-2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我推薦我的同學像我一樣使用版本控制工具</a:t>
            </a: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開放式問題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Open ended Question (OEQ)</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在教學或遊戲方面有什麼吸引你的優點？或是為你帶來了什麼學習上的好處？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在教學或遊戲方面有什麼缺點？或是在教學上有什麼缺失的地方？</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31279" lvl="1" indent="0">
              <a:lnSpc>
                <a:spcPct val="150000"/>
              </a:lnSpc>
              <a:spcBef>
                <a:spcPts val="0"/>
              </a:spcBef>
              <a:buClr>
                <a:srgbClr val="000000"/>
              </a:buClr>
              <a:buNone/>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38</a:t>
            </a:fld>
            <a:endParaRPr lang="zh-TW" altLang="en-US"/>
          </a:p>
        </p:txBody>
      </p:sp>
    </p:spTree>
    <p:extLst>
      <p:ext uri="{BB962C8B-B14F-4D97-AF65-F5344CB8AC3E}">
        <p14:creationId xmlns:p14="http://schemas.microsoft.com/office/powerpoint/2010/main" val="36431954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研究假設</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39</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 (H1):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2 (H2):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3 (H3):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4 (H4):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5 (H5):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6 (H6):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7 (H7):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8 (H8):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9 (H9):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的態度會影響其對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 </a:t>
            </a: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10 (H10):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的行為意向會影響其實際使用</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a:t>
            </a:r>
          </a:p>
        </p:txBody>
      </p:sp>
    </p:spTree>
    <p:extLst>
      <p:ext uri="{BB962C8B-B14F-4D97-AF65-F5344CB8AC3E}">
        <p14:creationId xmlns:p14="http://schemas.microsoft.com/office/powerpoint/2010/main" val="4234093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學生不懂</a:t>
            </a:r>
            <a:r>
              <a:rPr lang="en-US" altLang="zh-TW" dirty="0">
                <a:solidFill>
                  <a:srgbClr val="000000"/>
                </a:solidFill>
                <a:latin typeface="DFKai-SB"/>
                <a:ea typeface="DFKai-SB"/>
                <a:cs typeface="DFKai-SB"/>
                <a:sym typeface="DFKai-SB"/>
              </a:rPr>
              <a:t>git add</a:t>
            </a:r>
            <a:r>
              <a:rPr lang="zh-TW" altLang="en-US" dirty="0">
                <a:solidFill>
                  <a:srgbClr val="000000"/>
                </a:solidFill>
                <a:latin typeface="DFKai-SB"/>
                <a:ea typeface="DFKai-SB"/>
                <a:cs typeface="DFKai-SB"/>
                <a:sym typeface="DFKai-SB"/>
              </a:rPr>
              <a:t>的作用以及</a:t>
            </a:r>
            <a:r>
              <a:rPr lang="en-US" altLang="zh-TW" dirty="0">
                <a:solidFill>
                  <a:srgbClr val="000000"/>
                </a:solidFill>
                <a:latin typeface="DFKai-SB"/>
                <a:ea typeface="DFKai-SB"/>
                <a:cs typeface="DFKai-SB"/>
                <a:sym typeface="DFKai-SB"/>
              </a:rPr>
              <a:t>staged area</a:t>
            </a:r>
            <a:r>
              <a:rPr lang="zh-TW" altLang="en-US" dirty="0">
                <a:solidFill>
                  <a:srgbClr val="000000"/>
                </a:solidFill>
                <a:latin typeface="DFKai-SB"/>
                <a:ea typeface="DFKai-SB"/>
                <a:cs typeface="DFKai-SB"/>
                <a:sym typeface="DFKai-SB"/>
              </a:rPr>
              <a:t>是什麼</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對</a:t>
            </a:r>
            <a:r>
              <a:rPr lang="en-US" altLang="zh-TW" dirty="0">
                <a:solidFill>
                  <a:srgbClr val="000000"/>
                </a:solidFill>
                <a:latin typeface="DFKai-SB"/>
                <a:ea typeface="DFKai-SB"/>
                <a:cs typeface="DFKai-SB"/>
                <a:sym typeface="DFKai-SB"/>
              </a:rPr>
              <a:t>commit</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push</a:t>
            </a:r>
            <a:r>
              <a:rPr lang="zh-TW" altLang="en-US" dirty="0">
                <a:solidFill>
                  <a:srgbClr val="000000"/>
                </a:solidFill>
                <a:latin typeface="DFKai-SB"/>
                <a:ea typeface="DFKai-SB"/>
                <a:cs typeface="DFKai-SB"/>
                <a:sym typeface="DFKai-SB"/>
              </a:rPr>
              <a:t>的差異無法分辨</a:t>
            </a: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前置測驗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41166" cy="3347194"/>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十題的紙筆測驗，題目一半為大一的基礎程式設計，一半為版本控制軟體的概念題</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結果使用獨立樣本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檢定來比較控制組與實驗組的平均數是否有所差異</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在變異數同質性檢定中，檢定統計量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1.1761</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1.4487</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的顯著水準，表示兩組樣本的變異數並無顯著差異，因此採用變異數相同的檢定統計量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值計算方式</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-1.1918</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0.2359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的顯著水準，因此無法拒絕虛無假設，表示</a:t>
            </a:r>
            <a:r>
              <a:rPr kumimoji="0" lang="zh-TW" altLang="en-US"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控制組與實驗組兩組的平均數並沒有顯著差異</a:t>
            </a:r>
            <a:endParaRPr kumimoji="0" lang="en-US" altLang="zh-TW"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40</a:t>
            </a:fld>
            <a:endParaRPr lang="zh-TW" altLang="en-US"/>
          </a:p>
        </p:txBody>
      </p:sp>
      <p:graphicFrame>
        <p:nvGraphicFramePr>
          <p:cNvPr id="5" name="表格 4">
            <a:extLst>
              <a:ext uri="{FF2B5EF4-FFF2-40B4-BE49-F238E27FC236}">
                <a16:creationId xmlns:a16="http://schemas.microsoft.com/office/drawing/2014/main" id="{29AA1F7C-923C-7588-7E25-DB30F83B07FE}"/>
              </a:ext>
            </a:extLst>
          </p:cNvPr>
          <p:cNvGraphicFramePr>
            <a:graphicFrameLocks noGrp="1"/>
          </p:cNvGraphicFramePr>
          <p:nvPr>
            <p:extLst>
              <p:ext uri="{D42A27DB-BD31-4B8C-83A1-F6EECF244321}">
                <p14:modId xmlns:p14="http://schemas.microsoft.com/office/powerpoint/2010/main" val="209385899"/>
              </p:ext>
            </p:extLst>
          </p:nvPr>
        </p:nvGraphicFramePr>
        <p:xfrm>
          <a:off x="1057619" y="4644302"/>
          <a:ext cx="9445128" cy="1381559"/>
        </p:xfrm>
        <a:graphic>
          <a:graphicData uri="http://schemas.openxmlformats.org/drawingml/2006/table">
            <a:tbl>
              <a:tblPr>
                <a:tableStyleId>{3B4B98B0-60AC-42C2-AFA5-B58CD77FA1E5}</a:tableStyleId>
              </a:tblPr>
              <a:tblGrid>
                <a:gridCol w="1294906">
                  <a:extLst>
                    <a:ext uri="{9D8B030D-6E8A-4147-A177-3AD203B41FA5}">
                      <a16:colId xmlns:a16="http://schemas.microsoft.com/office/drawing/2014/main" val="1388148899"/>
                    </a:ext>
                  </a:extLst>
                </a:gridCol>
                <a:gridCol w="1021030">
                  <a:extLst>
                    <a:ext uri="{9D8B030D-6E8A-4147-A177-3AD203B41FA5}">
                      <a16:colId xmlns:a16="http://schemas.microsoft.com/office/drawing/2014/main" val="2384299848"/>
                    </a:ext>
                  </a:extLst>
                </a:gridCol>
                <a:gridCol w="1192803">
                  <a:extLst>
                    <a:ext uri="{9D8B030D-6E8A-4147-A177-3AD203B41FA5}">
                      <a16:colId xmlns:a16="http://schemas.microsoft.com/office/drawing/2014/main" val="4290184792"/>
                    </a:ext>
                  </a:extLst>
                </a:gridCol>
                <a:gridCol w="1369382">
                  <a:extLst>
                    <a:ext uri="{9D8B030D-6E8A-4147-A177-3AD203B41FA5}">
                      <a16:colId xmlns:a16="http://schemas.microsoft.com/office/drawing/2014/main" val="3133961729"/>
                    </a:ext>
                  </a:extLst>
                </a:gridCol>
                <a:gridCol w="1702117">
                  <a:extLst>
                    <a:ext uri="{9D8B030D-6E8A-4147-A177-3AD203B41FA5}">
                      <a16:colId xmlns:a16="http://schemas.microsoft.com/office/drawing/2014/main" val="362210449"/>
                    </a:ext>
                  </a:extLst>
                </a:gridCol>
                <a:gridCol w="1532746">
                  <a:extLst>
                    <a:ext uri="{9D8B030D-6E8A-4147-A177-3AD203B41FA5}">
                      <a16:colId xmlns:a16="http://schemas.microsoft.com/office/drawing/2014/main" val="1090156915"/>
                    </a:ext>
                  </a:extLst>
                </a:gridCol>
                <a:gridCol w="1332144">
                  <a:extLst>
                    <a:ext uri="{9D8B030D-6E8A-4147-A177-3AD203B41FA5}">
                      <a16:colId xmlns:a16="http://schemas.microsoft.com/office/drawing/2014/main" val="267242648"/>
                    </a:ext>
                  </a:extLst>
                </a:gridCol>
              </a:tblGrid>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Count</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Mean</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Median</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Minimum</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Maximum</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Std. dev.</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6740069"/>
                  </a:ext>
                </a:extLst>
              </a:tr>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Control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54</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72.5926</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40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15.6838</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extLst>
                  <a:ext uri="{0D108BD9-81ED-4DB2-BD59-A6C34878D82A}">
                    <a16:rowId xmlns:a16="http://schemas.microsoft.com/office/drawing/2014/main" val="2238054864"/>
                  </a:ext>
                </a:extLst>
              </a:tr>
              <a:tr h="71353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Experiment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59</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76.2712</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80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30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17.0090</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060386"/>
                  </a:ext>
                </a:extLst>
              </a:tr>
            </a:tbl>
          </a:graphicData>
        </a:graphic>
      </p:graphicFrame>
    </p:spTree>
    <p:extLst>
      <p:ext uri="{BB962C8B-B14F-4D97-AF65-F5344CB8AC3E}">
        <p14:creationId xmlns:p14="http://schemas.microsoft.com/office/powerpoint/2010/main" val="40337157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41</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188183" y="4659537"/>
            <a:ext cx="5736114" cy="94551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0" indent="0">
              <a:lnSpc>
                <a:spcPct val="150000"/>
              </a:lnSpc>
              <a:spcBef>
                <a:spcPts val="0"/>
              </a:spcBef>
              <a:buClr>
                <a:srgbClr val="000000"/>
              </a:buClr>
              <a:buSzPts val="1800"/>
              <a:buNone/>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42</a:t>
            </a:fld>
            <a:endParaRPr lang="zh-TW" altLang="en-US"/>
          </a:p>
        </p:txBody>
      </p:sp>
      <p:sp>
        <p:nvSpPr>
          <p:cNvPr id="8" name="Google Shape;180;p29">
            <a:extLst>
              <a:ext uri="{FF2B5EF4-FFF2-40B4-BE49-F238E27FC236}">
                <a16:creationId xmlns:a16="http://schemas.microsoft.com/office/drawing/2014/main" id="{68779294-9976-0232-8C70-55DF6EB0438D}"/>
              </a:ext>
            </a:extLst>
          </p:cNvPr>
          <p:cNvSpPr txBox="1">
            <a:spLocks/>
          </p:cNvSpPr>
          <p:nvPr/>
        </p:nvSpPr>
        <p:spPr bwMode="auto">
          <a:xfrm>
            <a:off x="609600" y="1687515"/>
            <a:ext cx="5097137" cy="273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本研究將考試題目的要求劃分為三部份：</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能夠</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fork</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專案並進行</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clone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commit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及</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能夠新增</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branch</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，並切換分支進行提交</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pic>
        <p:nvPicPr>
          <p:cNvPr id="9" name="圖片 8">
            <a:extLst>
              <a:ext uri="{FF2B5EF4-FFF2-40B4-BE49-F238E27FC236}">
                <a16:creationId xmlns:a16="http://schemas.microsoft.com/office/drawing/2014/main" id="{DDF7D2DE-6ECC-7607-1AB1-A4E8F7E65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10" name="文字方塊 9">
            <a:extLst>
              <a:ext uri="{FF2B5EF4-FFF2-40B4-BE49-F238E27FC236}">
                <a16:creationId xmlns:a16="http://schemas.microsoft.com/office/drawing/2014/main" id="{1E5B147D-3E51-9E67-CED2-250CFCB9C1C8}"/>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sz="1800"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控制組</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sz="1800"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sz="1800"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控制組</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sz="1800"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控制組</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2559391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1" y="1687515"/>
            <a:ext cx="5967470"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評估結構模型中的潛變量之間的關係，通過</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Bootstrapping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獲得</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除</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H8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43</a:t>
            </a:fld>
            <a:endParaRPr lang="zh-TW" altLang="en-US"/>
          </a:p>
        </p:txBody>
      </p:sp>
      <p:pic>
        <p:nvPicPr>
          <p:cNvPr id="5" name="圖片 4">
            <a:extLst>
              <a:ext uri="{FF2B5EF4-FFF2-40B4-BE49-F238E27FC236}">
                <a16:creationId xmlns:a16="http://schemas.microsoft.com/office/drawing/2014/main" id="{3B2554F9-4E22-12BF-4FA6-B9BC57B551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6600" y="1687513"/>
            <a:ext cx="4492375" cy="4391424"/>
          </a:xfrm>
          <a:prstGeom prst="rect">
            <a:avLst/>
          </a:prstGeom>
        </p:spPr>
      </p:pic>
    </p:spTree>
    <p:extLst>
      <p:ext uri="{BB962C8B-B14F-4D97-AF65-F5344CB8AC3E}">
        <p14:creationId xmlns:p14="http://schemas.microsoft.com/office/powerpoint/2010/main" val="11378101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為了計算項目的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可靠性</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內部一致性</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收斂有效性</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PLS</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演算法</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對測量模型進行了評估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所有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0.764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α</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0.801</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以上，這表明測量模型的信度良好，並且所有的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CR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值都超過了</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0.884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，表示內部一致性良好，而</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AVE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值皆在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0.708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以上，表示模型的收斂校度很高</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44</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2058940"/>
            <a:ext cx="4492375" cy="3960911"/>
          </a:xfrm>
          <a:prstGeom prst="rect">
            <a:avLst/>
          </a:prstGeom>
        </p:spPr>
      </p:pic>
    </p:spTree>
    <p:extLst>
      <p:ext uri="{BB962C8B-B14F-4D97-AF65-F5344CB8AC3E}">
        <p14:creationId xmlns:p14="http://schemas.microsoft.com/office/powerpoint/2010/main" val="42232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模型驗正的重要步驟還有確認潛在變項之間是否具有良好的收斂效度和區別效度。</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Fornell-Larcker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評估收斂效度的標準，當對角線上的數值高於其他構面的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值，結果被認為是可接受的。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我們的模型經過驗證具備良好的可靠性</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45</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3041647"/>
            <a:ext cx="4492375" cy="1995496"/>
          </a:xfrm>
          <a:prstGeom prst="rect">
            <a:avLst/>
          </a:prstGeom>
        </p:spPr>
      </p:pic>
    </p:spTree>
    <p:extLst>
      <p:ext uri="{BB962C8B-B14F-4D97-AF65-F5344CB8AC3E}">
        <p14:creationId xmlns:p14="http://schemas.microsoft.com/office/powerpoint/2010/main" val="15183211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54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位學生參與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的教學活動，而帳號卻有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98</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，一大部分帳號是在實驗結束後一段時間註冊的，並且來源自學校的</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ip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，可以推測是忘記密碼的學生重複註冊的。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由於不少在實驗後活動的帳號不是以學號命名，因此我們只選取約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27</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位以學號命名</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並且</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有進行主動學習的學生與全體實驗組進行成績對比</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46</a:t>
            </a:fld>
            <a:endParaRPr lang="zh-TW" altLang="en-US"/>
          </a:p>
        </p:txBody>
      </p:sp>
    </p:spTree>
    <p:extLst>
      <p:ext uri="{BB962C8B-B14F-4D97-AF65-F5344CB8AC3E}">
        <p14:creationId xmlns:p14="http://schemas.microsoft.com/office/powerpoint/2010/main" val="1530056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2/2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47</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439" y="2152812"/>
            <a:ext cx="6237570" cy="3496251"/>
          </a:xfrm>
          <a:prstGeom prst="rect">
            <a:avLst/>
          </a:prstGeom>
        </p:spPr>
      </p:pic>
    </p:spTree>
    <p:extLst>
      <p:ext uri="{BB962C8B-B14F-4D97-AF65-F5344CB8AC3E}">
        <p14:creationId xmlns:p14="http://schemas.microsoft.com/office/powerpoint/2010/main" val="580557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與</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的問卷回覆，將類似的回饋整合，並列出回饋所提到的優點：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48</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49</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的概念與使用方法，引入遊戲元素的機制，目的是有效改善學生的學習動機，實現相對傳統授課更深入的學習。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提出一個系統</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用於教學</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，並設計了一項教育研究實驗以評估系統的成效</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加入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在實驗組的學生當中，會進行主動學習的學生超過了一半，而這些學生相比整體實驗組學生具有更高的學習成果。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根據模型分析結果，本研究設計的遊戲元素使學生對於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可以認為本研究所提出之系統使學生產生對學習、使用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的正面影響。</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50</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更改遊戲的內容，使其在使用時更接近於真實的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指令。</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修正回饋中提到的當機、指示不清楚等等問題。</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增加更多關卡，這些關卡可以統稱為”挑戰”，如遊戲中的進階關卡，提供學生更多練習機會，藉由將學生較不容易理解的部份整合成各種情境挑戰。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51</a:t>
            </a:fld>
            <a:endParaRPr lang="zh-TW" altLang="en-US"/>
          </a:p>
        </p:txBody>
      </p:sp>
    </p:spTree>
    <p:extLst>
      <p:ext uri="{BB962C8B-B14F-4D97-AF65-F5344CB8AC3E}">
        <p14:creationId xmlns:p14="http://schemas.microsoft.com/office/powerpoint/2010/main" val="35784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41D5D4D-D546-EED7-4C52-12479F9F8474}"/>
              </a:ext>
            </a:extLst>
          </p:cNvPr>
          <p:cNvSpPr>
            <a:spLocks noGrp="1"/>
          </p:cNvSpPr>
          <p:nvPr>
            <p:ph idx="1"/>
          </p:nvPr>
        </p:nvSpPr>
        <p:spPr>
          <a:xfrm>
            <a:off x="624417" y="2783305"/>
            <a:ext cx="10972800" cy="1074821"/>
          </a:xfrm>
        </p:spPr>
        <p:txBody>
          <a:bodyPr/>
          <a:lstStyle/>
          <a:p>
            <a:pPr marL="61615" indent="0" algn="ctr">
              <a:buNone/>
            </a:pPr>
            <a:r>
              <a:rPr lang="en-US" altLang="zh-TW" sz="5400" dirty="0">
                <a:solidFill>
                  <a:schemeClr val="bg1">
                    <a:lumMod val="10000"/>
                  </a:schemeClr>
                </a:solidFill>
                <a:latin typeface="+mn-lt"/>
              </a:rPr>
              <a:t>Thanks for listening</a:t>
            </a:r>
            <a:r>
              <a:rPr lang="zh-TW" altLang="en-US" sz="5400" dirty="0">
                <a:solidFill>
                  <a:schemeClr val="bg1">
                    <a:lumMod val="10000"/>
                  </a:schemeClr>
                </a:solidFill>
                <a:latin typeface="+mn-lt"/>
              </a:rPr>
              <a:t>！</a:t>
            </a:r>
          </a:p>
        </p:txBody>
      </p:sp>
      <p:sp>
        <p:nvSpPr>
          <p:cNvPr id="4" name="投影片編號版面配置區 3">
            <a:extLst>
              <a:ext uri="{FF2B5EF4-FFF2-40B4-BE49-F238E27FC236}">
                <a16:creationId xmlns:a16="http://schemas.microsoft.com/office/drawing/2014/main" id="{0245DD97-B625-5BDC-E1B2-D4FB5A39BF69}"/>
              </a:ext>
            </a:extLst>
          </p:cNvPr>
          <p:cNvSpPr>
            <a:spLocks noGrp="1"/>
          </p:cNvSpPr>
          <p:nvPr>
            <p:ph type="sldNum" sz="quarter" idx="12"/>
          </p:nvPr>
        </p:nvSpPr>
        <p:spPr/>
        <p:txBody>
          <a:bodyPr/>
          <a:lstStyle/>
          <a:p>
            <a:fld id="{9F403048-CE27-480E-9DB2-78DEF102E1A2}" type="slidenum">
              <a:rPr lang="zh-TW" altLang="en-US" smtClean="0"/>
              <a:t>52</a:t>
            </a:fld>
            <a:endParaRPr lang="zh-TW" altLang="en-US"/>
          </a:p>
        </p:txBody>
      </p:sp>
    </p:spTree>
    <p:extLst>
      <p:ext uri="{BB962C8B-B14F-4D97-AF65-F5344CB8AC3E}">
        <p14:creationId xmlns:p14="http://schemas.microsoft.com/office/powerpoint/2010/main" val="2982432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從後置測驗的結果來看，實驗組在三項要求的通過率皆優於控制組，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衝突解決的題目通過率並不高，這點我們認為這是由於在這門</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課程中並沒有需要協作的作業或專題</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，分支與合併的功能不被大多學生所需要，也因為學習的難度較高，使這項要求的通過率相對較低。</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53</a:t>
            </a:fld>
            <a:endParaRPr lang="zh-TW" altLang="en-US"/>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H1, H2, H3, H4</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設計的遊戲元素在學生的認知裡為他們學習</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帶來了正面的影響。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H5, H6, H7</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來看，績效預期、努力期望、自我效能評估等使他們對學習及使用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的態度有正面的影響。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H9, H10</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的態度影響學生後續使用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的意願，並進一步影響學生後續的使用行為。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en-US" altLang="zh-TW" b="1" dirty="0">
                <a:solidFill>
                  <a:srgbClr val="FF0000"/>
                </a:solidFill>
                <a:latin typeface="標楷體" panose="03000509000000000000" pitchFamily="65" charset="-120"/>
                <a:ea typeface="標楷體" panose="03000509000000000000" pitchFamily="65" charset="-120"/>
                <a:sym typeface="Arial"/>
              </a:rPr>
              <a:t>H8</a:t>
            </a:r>
            <a:r>
              <a:rPr lang="zh-TW" altLang="en-US" b="1" dirty="0">
                <a:solidFill>
                  <a:srgbClr val="FF0000"/>
                </a:solidFill>
                <a:latin typeface="標楷體" panose="03000509000000000000" pitchFamily="65" charset="-120"/>
                <a:ea typeface="標楷體" panose="03000509000000000000" pitchFamily="65" charset="-120"/>
                <a:sym typeface="Arial"/>
              </a:rPr>
              <a:t>不成立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令人感到意外，我們認為是由於享樂主義動機</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無法直接對</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的態度造成影響</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僅能提高學生在參與學習時的動機</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54</a:t>
            </a:fld>
            <a:endParaRPr lang="zh-TW" altLang="en-US"/>
          </a:p>
        </p:txBody>
      </p:sp>
    </p:spTree>
    <p:extLst>
      <p:ext uri="{BB962C8B-B14F-4D97-AF65-F5344CB8AC3E}">
        <p14:creationId xmlns:p14="http://schemas.microsoft.com/office/powerpoint/2010/main" val="1460203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135463" indent="0">
              <a:buClr>
                <a:srgbClr val="000000"/>
              </a:buClr>
              <a:buNone/>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我們提出的系統具有一些採用其他教學方式較難實現的優勢：</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遊戲機制帶來的特性能將學習過程轉變為有趣的體驗，促進學習的積極度，例如競爭、挑戰、互動</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772567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a:solidFill>
                  <a:srgbClr val="000000"/>
                </a:solidFill>
                <a:latin typeface="DFKai-SB"/>
                <a:ea typeface="DFKai-SB"/>
                <a:cs typeface="DFKai-SB"/>
                <a:sym typeface="DFKai-SB"/>
              </a:rPr>
              <a:t>相似系統比較</a:t>
            </a:r>
            <a:endParaRPr lang="zh-TW" altLang="en-US"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135463" indent="0">
              <a:buClr>
                <a:srgbClr val="000000"/>
              </a:buClr>
              <a:buNone/>
            </a:pPr>
            <a:endParaRPr lang="zh-TW" altLang="en-US">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graphicFrame>
        <p:nvGraphicFramePr>
          <p:cNvPr id="10" name="表格 9">
            <a:extLst>
              <a:ext uri="{FF2B5EF4-FFF2-40B4-BE49-F238E27FC236}">
                <a16:creationId xmlns:a16="http://schemas.microsoft.com/office/drawing/2014/main" id="{2B4055C8-FB2A-2FA7-BC5A-D246DA024C3F}"/>
              </a:ext>
            </a:extLst>
          </p:cNvPr>
          <p:cNvGraphicFramePr>
            <a:graphicFrameLocks noGrp="1"/>
          </p:cNvGraphicFramePr>
          <p:nvPr>
            <p:extLst>
              <p:ext uri="{D42A27DB-BD31-4B8C-83A1-F6EECF244321}">
                <p14:modId xmlns:p14="http://schemas.microsoft.com/office/powerpoint/2010/main" val="2505379087"/>
              </p:ext>
            </p:extLst>
          </p:nvPr>
        </p:nvGraphicFramePr>
        <p:xfrm>
          <a:off x="843403" y="1616085"/>
          <a:ext cx="9831943" cy="4844388"/>
        </p:xfrm>
        <a:graphic>
          <a:graphicData uri="http://schemas.openxmlformats.org/drawingml/2006/table">
            <a:tbl>
              <a:tblPr firstRow="1" firstCol="1" bandRow="1"/>
              <a:tblGrid>
                <a:gridCol w="2513809">
                  <a:extLst>
                    <a:ext uri="{9D8B030D-6E8A-4147-A177-3AD203B41FA5}">
                      <a16:colId xmlns:a16="http://schemas.microsoft.com/office/drawing/2014/main" val="200569901"/>
                    </a:ext>
                  </a:extLst>
                </a:gridCol>
                <a:gridCol w="2439770">
                  <a:extLst>
                    <a:ext uri="{9D8B030D-6E8A-4147-A177-3AD203B41FA5}">
                      <a16:colId xmlns:a16="http://schemas.microsoft.com/office/drawing/2014/main" val="2302611704"/>
                    </a:ext>
                  </a:extLst>
                </a:gridCol>
                <a:gridCol w="2438594">
                  <a:extLst>
                    <a:ext uri="{9D8B030D-6E8A-4147-A177-3AD203B41FA5}">
                      <a16:colId xmlns:a16="http://schemas.microsoft.com/office/drawing/2014/main" val="210387745"/>
                    </a:ext>
                  </a:extLst>
                </a:gridCol>
                <a:gridCol w="2439770">
                  <a:extLst>
                    <a:ext uri="{9D8B030D-6E8A-4147-A177-3AD203B41FA5}">
                      <a16:colId xmlns:a16="http://schemas.microsoft.com/office/drawing/2014/main" val="4014441615"/>
                    </a:ext>
                  </a:extLst>
                </a:gridCol>
              </a:tblGrid>
              <a:tr h="620126">
                <a:tc>
                  <a:txBody>
                    <a:bodyPr/>
                    <a:lstStyle/>
                    <a:p>
                      <a:pPr algn="just" fontAlgn="t">
                        <a:lnSpc>
                          <a:spcPct val="150000"/>
                        </a:lnSpc>
                        <a:spcBef>
                          <a:spcPts val="0"/>
                        </a:spcBef>
                        <a:spcAft>
                          <a:spcPts val="0"/>
                        </a:spcAft>
                      </a:pPr>
                      <a:r>
                        <a:rPr lang="en-US" sz="1600" b="1" i="0" u="none" strike="noStrike" kern="100" dirty="0">
                          <a:effectLst/>
                          <a:latin typeface="Times New Roman" panose="02020603050405020304" pitchFamily="18" charset="0"/>
                          <a:ea typeface="標楷體" panose="03000509000000000000"/>
                          <a:cs typeface="Times New Roman" panose="02020603050405020304" pitchFamily="18" charset="0"/>
                        </a:rPr>
                        <a:t> </a:t>
                      </a:r>
                      <a:endParaRPr lang="en-US" altLang="zh-TW" sz="1600" b="0" i="0" u="none" strike="noStrike" dirty="0">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Learning Git Branching</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Oh My Git!</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Git Education Game</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2101377529"/>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採用模擬</a:t>
                      </a: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指令方式</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377484"/>
                  </a:ext>
                </a:extLst>
              </a:tr>
              <a:tr h="366710">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ja-JP"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指令關卡指導</a:t>
                      </a:r>
                      <a:endParaRPr lang="ja-JP"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693454"/>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完整指令用法學習過程</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374519"/>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額外的指令講解機制（指令卡片說明）</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73476"/>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可互動的提示系統</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812065"/>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遊戲元素或機制</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687183"/>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紀錄使用者活動供評估學習狀況</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938060"/>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網頁上可直接使用</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dirty="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dirty="0">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351873"/>
                  </a:ext>
                </a:extLst>
              </a:tr>
            </a:tbl>
          </a:graphicData>
        </a:graphic>
      </p:graphicFrame>
    </p:spTree>
    <p:extLst>
      <p:ext uri="{BB962C8B-B14F-4D97-AF65-F5344CB8AC3E}">
        <p14:creationId xmlns:p14="http://schemas.microsoft.com/office/powerpoint/2010/main" val="6076257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sym typeface="DFKai-SB"/>
              </a:rPr>
              <a:t>文獻回顧</a:t>
            </a:r>
            <a:endParaRPr lang="en-US" altLang="zh-TW" sz="2400" b="1" dirty="0">
              <a:solidFill>
                <a:srgbClr val="FF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spTree>
    <p:extLst>
      <p:ext uri="{BB962C8B-B14F-4D97-AF65-F5344CB8AC3E}">
        <p14:creationId xmlns:p14="http://schemas.microsoft.com/office/powerpoint/2010/main" val="3187610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latin typeface="DFKai-SB"/>
              <a:ea typeface="DFKai-SB"/>
              <a:cs typeface="DFKai-SB"/>
              <a:sym typeface="DFKai-SB"/>
            </a:endParaRPr>
          </a:p>
        </p:txBody>
      </p:sp>
      <p:sp>
        <p:nvSpPr>
          <p:cNvPr id="222" name="Google Shape;222;p35"/>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00"/>
              </a:spcBef>
              <a:spcAft>
                <a:spcPts val="200"/>
              </a:spcAft>
              <a:buNone/>
            </a:pPr>
            <a:r>
              <a:rPr lang="zh-TW" altLang="en-US" b="1" dirty="0">
                <a:solidFill>
                  <a:srgbClr val="000000"/>
                </a:solidFill>
                <a:latin typeface="標楷體" panose="03000509000000000000" pitchFamily="65" charset="-120"/>
                <a:ea typeface="標楷體" panose="03000509000000000000" pitchFamily="65" charset="-120"/>
              </a:rPr>
              <a:t>嚴肅遊戲</a:t>
            </a:r>
            <a:r>
              <a:rPr lang="zh-TW" b="1" dirty="0">
                <a:solidFill>
                  <a:srgbClr val="000000"/>
                </a:solidFill>
              </a:rPr>
              <a:t>:</a:t>
            </a:r>
            <a:endParaRPr b="1" dirty="0">
              <a:solidFill>
                <a:srgbClr val="000000"/>
              </a:solidFill>
            </a:endParaRPr>
          </a:p>
          <a:p>
            <a:pPr indent="-457189">
              <a:spcBef>
                <a:spcPts val="500"/>
              </a:spcBef>
              <a:spcAft>
                <a:spcPts val="500"/>
              </a:spcAft>
              <a:buClr>
                <a:srgbClr val="000000"/>
              </a:buClr>
              <a:buSzPts val="1800"/>
            </a:pPr>
            <a:r>
              <a:rPr lang="zh-TW" altLang="en-US" dirty="0">
                <a:solidFill>
                  <a:srgbClr val="000000"/>
                </a:solidFill>
                <a:latin typeface="DFKai-SB"/>
                <a:ea typeface="DFKai-SB"/>
              </a:rPr>
              <a:t>嚴肅遊戲是應用於嚴肅目的的電腦遊戲，近幾十年來嚴肅遊戲與遊戲化都被用於開發用於嚴肅目的，嚴肅遊戲以完整的遊戲為基礎，將娛樂作為次要，遊戲化則是將遊戲元素加入到非遊戲的環境之中，但都試圖使用遊戲或遊戲元素來教育和改變行為模式</a:t>
            </a:r>
            <a:endParaRPr lang="en-US" altLang="zh-TW" dirty="0">
              <a:solidFill>
                <a:srgbClr val="000000"/>
              </a:solidFill>
              <a:latin typeface="DFKai-SB"/>
              <a:ea typeface="DFKai-SB"/>
            </a:endParaRPr>
          </a:p>
          <a:p>
            <a:pPr marL="0" indent="0">
              <a:spcBef>
                <a:spcPts val="500"/>
              </a:spcBef>
              <a:spcAft>
                <a:spcPts val="500"/>
              </a:spcAft>
              <a:buClr>
                <a:srgbClr val="000000"/>
              </a:buClr>
              <a:buSzPts val="1800"/>
              <a:buNone/>
            </a:pPr>
            <a:r>
              <a:rPr lang="zh-TW" altLang="en-US" b="1" dirty="0">
                <a:solidFill>
                  <a:srgbClr val="000000"/>
                </a:solidFill>
                <a:latin typeface="標楷體" panose="03000509000000000000" pitchFamily="65" charset="-120"/>
                <a:ea typeface="標楷體" panose="03000509000000000000" pitchFamily="65" charset="-120"/>
              </a:rPr>
              <a:t>遊戲元素</a:t>
            </a:r>
            <a:r>
              <a:rPr lang="en-US" altLang="zh-TW" b="1" dirty="0">
                <a:solidFill>
                  <a:srgbClr val="000000"/>
                </a:solidFill>
                <a:latin typeface="標楷體" panose="03000509000000000000" pitchFamily="65" charset="-120"/>
                <a:ea typeface="標楷體" panose="03000509000000000000" pitchFamily="65" charset="-120"/>
              </a:rPr>
              <a:t>:</a:t>
            </a:r>
            <a:endParaRPr lang="zh-TW" altLang="en-US" b="1" dirty="0">
              <a:solidFill>
                <a:srgbClr val="000000"/>
              </a:solidFill>
              <a:latin typeface="標楷體" panose="03000509000000000000" pitchFamily="65" charset="-120"/>
              <a:ea typeface="標楷體" panose="03000509000000000000" pitchFamily="65" charset="-120"/>
              <a:cs typeface="DFKai-SB"/>
              <a:sym typeface="DFKai-SB"/>
            </a:endParaRPr>
          </a:p>
          <a:p>
            <a:pPr indent="-457189">
              <a:spcBef>
                <a:spcPts val="200"/>
              </a:spcBef>
              <a:spcAft>
                <a:spcPts val="200"/>
              </a:spcAft>
              <a:buClr>
                <a:srgbClr val="000000"/>
              </a:buClr>
              <a:buSzPts val="1800"/>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，並且往往是相互關聯的，</a:t>
            </a:r>
            <a:r>
              <a:rPr lang="en-US" altLang="zh-TW" dirty="0">
                <a:solidFill>
                  <a:srgbClr val="000000"/>
                </a:solidFill>
                <a:latin typeface="標楷體" panose="03000509000000000000" pitchFamily="65" charset="-120"/>
                <a:ea typeface="標楷體" panose="03000509000000000000" pitchFamily="65" charset="-120"/>
                <a:cs typeface="DFKai-SB"/>
                <a:sym typeface="DFKai-SB"/>
              </a:rPr>
              <a:t>Katie Seaborn</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等人統整了數樣常見的遊戲元素</a:t>
            </a:r>
            <a:endParaRPr lang="zh-TW" altLang="en-US" b="1" dirty="0">
              <a:solidFill>
                <a:srgbClr val="000000"/>
              </a:solidFill>
              <a:latin typeface="標楷體" panose="03000509000000000000" pitchFamily="65" charset="-120"/>
              <a:ea typeface="標楷體" panose="03000509000000000000" pitchFamily="65" charset="-120"/>
            </a:endParaRPr>
          </a:p>
          <a:p>
            <a:pPr indent="-457189">
              <a:buClr>
                <a:srgbClr val="000000"/>
              </a:buClr>
              <a:buSzPts val="1800"/>
            </a:pPr>
            <a:endParaRPr lang="en-US" dirty="0">
              <a:solidFill>
                <a:srgbClr val="000000"/>
              </a:solidFill>
              <a:latin typeface="Arial"/>
              <a:ea typeface="DFKai-SB"/>
              <a:cs typeface="Arial"/>
              <a:sym typeface="Arial"/>
            </a:endParaRPr>
          </a:p>
          <a:p>
            <a:pPr indent="-457189">
              <a:buClr>
                <a:srgbClr val="000000"/>
              </a:buClr>
              <a:buSzPts val="1800"/>
            </a:pPr>
            <a:endParaRPr lang="en-US" sz="2400" dirty="0">
              <a:solidFill>
                <a:srgbClr val="000000"/>
              </a:solidFill>
              <a:latin typeface="DFKai-SB"/>
              <a:ea typeface="DFKai-SB"/>
              <a:cs typeface="DFKai-SB"/>
              <a:sym typeface="DFKai-SB"/>
            </a:endParaRPr>
          </a:p>
          <a:p>
            <a:pPr indent="-457189">
              <a:buClr>
                <a:srgbClr val="000000"/>
              </a:buClr>
              <a:buSzPts val="1800"/>
            </a:pPr>
            <a:endParaRPr sz="2400"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F95C7F36-31DE-492F-B645-DF80510D6487}"/>
              </a:ext>
            </a:extLst>
          </p:cNvPr>
          <p:cNvSpPr>
            <a:spLocks noGrp="1"/>
          </p:cNvSpPr>
          <p:nvPr>
            <p:ph type="sldNum" idx="12"/>
          </p:nvPr>
        </p:nvSpPr>
        <p:spPr/>
        <p:txBody>
          <a:bodyPr/>
          <a:lstStyle/>
          <a:p>
            <a:fld id="{00000000-1234-1234-1234-123412341234}" type="slidenum">
              <a:rPr lang="en-US" altLang="zh-TW" smtClean="0"/>
              <a:pPr/>
              <a:t>9</a:t>
            </a:fld>
            <a:endParaRPr lang="zh-TW" altLang="en-US"/>
          </a:p>
        </p:txBody>
      </p:sp>
      <p:graphicFrame>
        <p:nvGraphicFramePr>
          <p:cNvPr id="7" name="表格 6">
            <a:extLst>
              <a:ext uri="{FF2B5EF4-FFF2-40B4-BE49-F238E27FC236}">
                <a16:creationId xmlns:a16="http://schemas.microsoft.com/office/drawing/2014/main" id="{BB83601F-3769-436E-81F6-C567F66F1B09}"/>
              </a:ext>
            </a:extLst>
          </p:cNvPr>
          <p:cNvGraphicFramePr>
            <a:graphicFrameLocks noGrp="1"/>
          </p:cNvGraphicFramePr>
          <p:nvPr>
            <p:extLst>
              <p:ext uri="{D42A27DB-BD31-4B8C-83A1-F6EECF244321}">
                <p14:modId xmlns:p14="http://schemas.microsoft.com/office/powerpoint/2010/main" val="1718650761"/>
              </p:ext>
            </p:extLst>
          </p:nvPr>
        </p:nvGraphicFramePr>
        <p:xfrm>
          <a:off x="1142685" y="4495542"/>
          <a:ext cx="9297030" cy="2191023"/>
        </p:xfrm>
        <a:graphic>
          <a:graphicData uri="http://schemas.openxmlformats.org/drawingml/2006/table">
            <a:tbl>
              <a:tblPr>
                <a:tableStyleId>{9D7B26C5-4107-4FEC-AEDC-1716B250A1EF}</a:tableStyleId>
              </a:tblPr>
              <a:tblGrid>
                <a:gridCol w="1610444">
                  <a:extLst>
                    <a:ext uri="{9D8B030D-6E8A-4147-A177-3AD203B41FA5}">
                      <a16:colId xmlns:a16="http://schemas.microsoft.com/office/drawing/2014/main" val="2915066396"/>
                    </a:ext>
                  </a:extLst>
                </a:gridCol>
                <a:gridCol w="5032488">
                  <a:extLst>
                    <a:ext uri="{9D8B030D-6E8A-4147-A177-3AD203B41FA5}">
                      <a16:colId xmlns:a16="http://schemas.microsoft.com/office/drawing/2014/main" val="655574669"/>
                    </a:ext>
                  </a:extLst>
                </a:gridCol>
                <a:gridCol w="2654098">
                  <a:extLst>
                    <a:ext uri="{9D8B030D-6E8A-4147-A177-3AD203B41FA5}">
                      <a16:colId xmlns:a16="http://schemas.microsoft.com/office/drawing/2014/main" val="595343033"/>
                    </a:ext>
                  </a:extLst>
                </a:gridCol>
              </a:tblGrid>
              <a:tr h="243447">
                <a:tc>
                  <a:txBody>
                    <a:bodyPr/>
                    <a:lstStyle/>
                    <a:p>
                      <a:pPr algn="ctr">
                        <a:lnSpc>
                          <a:spcPts val="1300"/>
                        </a:lnSpc>
                      </a:pPr>
                      <a:r>
                        <a:rPr lang="en-US" sz="1600" dirty="0">
                          <a:solidFill>
                            <a:schemeClr val="bg1">
                              <a:lumMod val="10000"/>
                            </a:schemeClr>
                          </a:solidFill>
                          <a:effectLst/>
                          <a:latin typeface="+mn-lt"/>
                          <a:ea typeface="+mn-ea"/>
                        </a:rPr>
                        <a:t>Term</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Definition</a:t>
                      </a:r>
                      <a:endParaRPr lang="zh-TW" altLang="en-US" sz="1600" dirty="0">
                        <a:solidFill>
                          <a:schemeClr val="bg1">
                            <a:lumMod val="10000"/>
                          </a:schemeClr>
                        </a:solidFill>
                        <a:effectLst/>
                        <a:latin typeface="+mn-lt"/>
                        <a:ea typeface="+mn-ea"/>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Alternatives</a:t>
                      </a:r>
                    </a:p>
                  </a:txBody>
                  <a:tcPr marL="6350" marR="6350" marT="0" marB="0" anchor="ctr"/>
                </a:tc>
                <a:extLst>
                  <a:ext uri="{0D108BD9-81ED-4DB2-BD59-A6C34878D82A}">
                    <a16:rowId xmlns:a16="http://schemas.microsoft.com/office/drawing/2014/main" val="2829870818"/>
                  </a:ext>
                </a:extLst>
              </a:tr>
              <a:tr h="243447">
                <a:tc>
                  <a:txBody>
                    <a:bodyPr/>
                    <a:lstStyle/>
                    <a:p>
                      <a:pPr algn="ctr">
                        <a:lnSpc>
                          <a:spcPts val="1300"/>
                        </a:lnSpc>
                      </a:pPr>
                      <a:r>
                        <a:rPr lang="en-US" sz="1600" dirty="0">
                          <a:solidFill>
                            <a:schemeClr val="bg1">
                              <a:lumMod val="10000"/>
                            </a:schemeClr>
                          </a:solidFill>
                          <a:effectLst/>
                          <a:latin typeface="+mn-lt"/>
                          <a:ea typeface="+mn-ea"/>
                        </a:rPr>
                        <a:t>Points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Numerical units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Experience points; score.</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675053019"/>
                  </a:ext>
                </a:extLst>
              </a:tr>
              <a:tr h="243447">
                <a:tc>
                  <a:txBody>
                    <a:bodyPr/>
                    <a:lstStyle/>
                    <a:p>
                      <a:pPr algn="ctr">
                        <a:lnSpc>
                          <a:spcPts val="1300"/>
                        </a:lnSpc>
                      </a:pPr>
                      <a:r>
                        <a:rPr lang="en-US" sz="1600" dirty="0">
                          <a:solidFill>
                            <a:schemeClr val="bg1">
                              <a:lumMod val="10000"/>
                            </a:schemeClr>
                          </a:solidFill>
                          <a:effectLst/>
                          <a:latin typeface="+mn-lt"/>
                          <a:ea typeface="+mn-ea"/>
                        </a:rPr>
                        <a:t>Badges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Visual icons signifying achievements.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Trophies.</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552664458"/>
                  </a:ext>
                </a:extLst>
              </a:tr>
              <a:tr h="243447">
                <a:tc>
                  <a:txBody>
                    <a:bodyPr/>
                    <a:lstStyle/>
                    <a:p>
                      <a:pPr algn="ctr">
                        <a:lnSpc>
                          <a:spcPts val="1300"/>
                        </a:lnSpc>
                      </a:pPr>
                      <a:r>
                        <a:rPr lang="en-US" sz="1600">
                          <a:solidFill>
                            <a:schemeClr val="bg1">
                              <a:lumMod val="10000"/>
                            </a:schemeClr>
                          </a:solidFill>
                          <a:effectLst/>
                          <a:latin typeface="+mn-lt"/>
                          <a:ea typeface="+mn-ea"/>
                        </a:rPr>
                        <a:t>Leaderboards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Display of ranks for comparison. </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Rankings, scoreboard.</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348173732"/>
                  </a:ext>
                </a:extLst>
              </a:tr>
              <a:tr h="243447">
                <a:tc>
                  <a:txBody>
                    <a:bodyPr/>
                    <a:lstStyle/>
                    <a:p>
                      <a:pPr algn="ctr">
                        <a:lnSpc>
                          <a:spcPts val="1300"/>
                        </a:lnSpc>
                      </a:pPr>
                      <a:r>
                        <a:rPr lang="en-US" sz="1600" dirty="0">
                          <a:solidFill>
                            <a:schemeClr val="bg1">
                              <a:lumMod val="10000"/>
                            </a:schemeClr>
                          </a:solidFill>
                          <a:effectLst/>
                          <a:latin typeface="+mn-lt"/>
                          <a:ea typeface="+mn-ea"/>
                        </a:rPr>
                        <a:t>Progression</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Milestones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Levelling, level up.</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4246339097"/>
                  </a:ext>
                </a:extLst>
              </a:tr>
              <a:tr h="243447">
                <a:tc>
                  <a:txBody>
                    <a:bodyPr/>
                    <a:lstStyle/>
                    <a:p>
                      <a:pPr algn="ctr">
                        <a:lnSpc>
                          <a:spcPts val="1300"/>
                        </a:lnSpc>
                      </a:pPr>
                      <a:r>
                        <a:rPr lang="en-US" sz="1600">
                          <a:solidFill>
                            <a:schemeClr val="bg1">
                              <a:lumMod val="10000"/>
                            </a:schemeClr>
                          </a:solidFill>
                          <a:effectLst/>
                          <a:latin typeface="+mn-lt"/>
                          <a:ea typeface="+mn-ea"/>
                        </a:rPr>
                        <a:t>Status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Textual monikers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Title, ranks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387826822"/>
                  </a:ext>
                </a:extLst>
              </a:tr>
              <a:tr h="243447">
                <a:tc>
                  <a:txBody>
                    <a:bodyPr/>
                    <a:lstStyle/>
                    <a:p>
                      <a:pPr algn="ctr">
                        <a:lnSpc>
                          <a:spcPts val="1300"/>
                        </a:lnSpc>
                      </a:pPr>
                      <a:r>
                        <a:rPr lang="en-US" sz="1600">
                          <a:solidFill>
                            <a:schemeClr val="bg1">
                              <a:lumMod val="10000"/>
                            </a:schemeClr>
                          </a:solidFill>
                          <a:effectLst/>
                          <a:latin typeface="+mn-lt"/>
                          <a:ea typeface="+mn-ea"/>
                        </a:rPr>
                        <a:t>Levels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Increasingly difficult environments.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Stage, area, world.</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548087618"/>
                  </a:ext>
                </a:extLst>
              </a:tr>
              <a:tr h="243447">
                <a:tc>
                  <a:txBody>
                    <a:bodyPr/>
                    <a:lstStyle/>
                    <a:p>
                      <a:pPr algn="ctr">
                        <a:lnSpc>
                          <a:spcPts val="1300"/>
                        </a:lnSpc>
                      </a:pPr>
                      <a:r>
                        <a:rPr lang="en-US" sz="1600">
                          <a:solidFill>
                            <a:schemeClr val="bg1">
                              <a:lumMod val="10000"/>
                            </a:schemeClr>
                          </a:solidFill>
                          <a:effectLst/>
                          <a:latin typeface="+mn-lt"/>
                          <a:ea typeface="+mn-ea"/>
                        </a:rPr>
                        <a:t>Rewards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Tangible, desirable items.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Incentives, prizes, gifts.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099812249"/>
                  </a:ext>
                </a:extLst>
              </a:tr>
              <a:tr h="243447">
                <a:tc>
                  <a:txBody>
                    <a:bodyPr/>
                    <a:lstStyle/>
                    <a:p>
                      <a:pPr algn="ctr">
                        <a:lnSpc>
                          <a:spcPts val="1300"/>
                        </a:lnSpc>
                      </a:pPr>
                      <a:r>
                        <a:rPr lang="en-US" sz="1600" dirty="0">
                          <a:solidFill>
                            <a:schemeClr val="bg1">
                              <a:lumMod val="10000"/>
                            </a:schemeClr>
                          </a:solidFill>
                          <a:effectLst/>
                          <a:latin typeface="+mn-lt"/>
                          <a:ea typeface="+mn-ea"/>
                        </a:rPr>
                        <a:t>Roles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Role-playing elements of character.</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Class, character.</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2541075600"/>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91184</TotalTime>
  <Words>6969</Words>
  <Application>Microsoft Office PowerPoint</Application>
  <PresentationFormat>寬螢幕</PresentationFormat>
  <Paragraphs>652</Paragraphs>
  <Slides>54</Slides>
  <Notes>53</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54</vt:i4>
      </vt:variant>
    </vt:vector>
  </HeadingPairs>
  <TitlesOfParts>
    <vt:vector size="65" baseType="lpstr">
      <vt:lpstr>Times New Roman</vt:lpstr>
      <vt:lpstr>Trebuchet MS</vt:lpstr>
      <vt:lpstr>DFKai-SB</vt:lpstr>
      <vt:lpstr>Wingdings</vt:lpstr>
      <vt:lpstr>Arial</vt:lpstr>
      <vt:lpstr>Georgia</vt:lpstr>
      <vt:lpstr>Wingdings 2</vt:lpstr>
      <vt:lpstr>DFKai-SB</vt:lpstr>
      <vt:lpstr>Palatino Linotype</vt:lpstr>
      <vt:lpstr>Calibri</vt:lpstr>
      <vt:lpstr>佈景主題1</vt:lpstr>
      <vt:lpstr>Git Education Game - 程式碼版本控制學習遊戲之研發</vt:lpstr>
      <vt:lpstr>Outline</vt:lpstr>
      <vt:lpstr>背景</vt:lpstr>
      <vt:lpstr>遭遇問題</vt:lpstr>
      <vt:lpstr>方法設計</vt:lpstr>
      <vt:lpstr>獲得好處</vt:lpstr>
      <vt:lpstr>相似系統比較</vt:lpstr>
      <vt:lpstr>Outline</vt:lpstr>
      <vt:lpstr>文獻回顧</vt:lpstr>
      <vt:lpstr>文獻回顧</vt:lpstr>
      <vt:lpstr>文獻回顧</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實驗與結果分析–問卷內容</vt:lpstr>
      <vt:lpstr>實驗與結果分析–問卷內容</vt:lpstr>
      <vt:lpstr>實驗與結果分析–問卷內容</vt:lpstr>
      <vt:lpstr>PowerPoint 簡報</vt:lpstr>
      <vt:lpstr>實驗與結果分析–前置測驗</vt:lpstr>
      <vt:lpstr>實驗與結果分析–問卷調查結果</vt:lpstr>
      <vt:lpstr>實驗與結果分析–研究問題一</vt:lpstr>
      <vt:lpstr>實驗與結果分析–研究問題二</vt:lpstr>
      <vt:lpstr>實驗與結果分析–模型可靠性和有效性測試（1/2）</vt:lpstr>
      <vt:lpstr>實驗與結果分析–模型可靠性和有效性測試（1/2）</vt:lpstr>
      <vt:lpstr>實驗與結果分析–研究問題三（1/2）</vt:lpstr>
      <vt:lpstr>實驗與結果分析–研究問題三（2/2）</vt:lpstr>
      <vt:lpstr>實驗與結果分析–研究問題四</vt:lpstr>
      <vt:lpstr>Outline</vt:lpstr>
      <vt:lpstr>結論</vt:lpstr>
      <vt:lpstr>未來研究</vt:lpstr>
      <vt:lpstr>PowerPoint 簡報</vt:lpstr>
      <vt:lpstr>實驗與結果分析–研究問題一</vt:lpstr>
      <vt:lpstr>實驗與結果分析–研究問題二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1634</cp:revision>
  <cp:lastPrinted>2022-03-17T05:21:35Z</cp:lastPrinted>
  <dcterms:created xsi:type="dcterms:W3CDTF">2017-12-28T08:00:02Z</dcterms:created>
  <dcterms:modified xsi:type="dcterms:W3CDTF">2022-07-05T08:44:17Z</dcterms:modified>
</cp:coreProperties>
</file>